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320" r:id="rId3"/>
    <p:sldId id="328" r:id="rId4"/>
    <p:sldId id="257" r:id="rId5"/>
    <p:sldId id="315" r:id="rId6"/>
    <p:sldId id="324" r:id="rId7"/>
    <p:sldId id="325" r:id="rId8"/>
    <p:sldId id="274" r:id="rId9"/>
    <p:sldId id="330" r:id="rId10"/>
    <p:sldId id="331" r:id="rId11"/>
    <p:sldId id="332" r:id="rId12"/>
    <p:sldId id="329" r:id="rId13"/>
    <p:sldId id="265" r:id="rId14"/>
    <p:sldId id="326" r:id="rId15"/>
    <p:sldId id="290" r:id="rId16"/>
    <p:sldId id="291" r:id="rId17"/>
    <p:sldId id="292" r:id="rId18"/>
    <p:sldId id="293" r:id="rId19"/>
    <p:sldId id="299" r:id="rId20"/>
    <p:sldId id="300" r:id="rId21"/>
    <p:sldId id="269" r:id="rId22"/>
    <p:sldId id="285" r:id="rId23"/>
    <p:sldId id="333"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1158"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A83FB-A657-479E-92AF-2F9F3F094173}" type="datetimeFigureOut">
              <a:rPr lang="en-US" smtClean="0"/>
              <a:pPr/>
              <a:t>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8C931-1C93-4380-A8B8-2FEAEFD4F1CC}" type="slidenum">
              <a:rPr lang="en-US" smtClean="0"/>
              <a:pPr/>
              <a:t>‹#›</a:t>
            </a:fld>
            <a:endParaRPr lang="en-US"/>
          </a:p>
        </p:txBody>
      </p:sp>
    </p:spTree>
    <p:extLst>
      <p:ext uri="{BB962C8B-B14F-4D97-AF65-F5344CB8AC3E}">
        <p14:creationId xmlns:p14="http://schemas.microsoft.com/office/powerpoint/2010/main" val="170560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Presentation Title</a:t>
            </a:r>
          </a:p>
        </p:txBody>
      </p:sp>
      <p:sp>
        <p:nvSpPr>
          <p:cNvPr id="399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March 5-8, 2006</a:t>
            </a: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2006 WBF North American Conference</a:t>
            </a:r>
          </a:p>
        </p:txBody>
      </p:sp>
      <p:sp>
        <p:nvSpPr>
          <p:cNvPr id="399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6D57A11E-1F4B-4480-B16C-72AB9B4B2F71}" type="slidenum">
              <a:rPr lang="en-US" smtClean="0"/>
              <a:pPr eaLnBrk="1" hangingPunct="1"/>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Presentation Title</a:t>
            </a:r>
          </a:p>
        </p:txBody>
      </p:sp>
      <p:sp>
        <p:nvSpPr>
          <p:cNvPr id="399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March 5-8, 2006</a:t>
            </a: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2006 WBF North American Conference</a:t>
            </a:r>
          </a:p>
        </p:txBody>
      </p:sp>
      <p:sp>
        <p:nvSpPr>
          <p:cNvPr id="399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6D57A11E-1F4B-4480-B16C-72AB9B4B2F71}" type="slidenum">
              <a:rPr lang="en-US" smtClean="0"/>
              <a:pPr eaLnBrk="1" hangingPunct="1"/>
              <a:t>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Presentation Title</a:t>
            </a:r>
          </a:p>
        </p:txBody>
      </p:sp>
      <p:sp>
        <p:nvSpPr>
          <p:cNvPr id="399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March 5-8, 2006</a:t>
            </a: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2006 WBF North American Conference</a:t>
            </a:r>
          </a:p>
        </p:txBody>
      </p:sp>
      <p:sp>
        <p:nvSpPr>
          <p:cNvPr id="399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6D57A11E-1F4B-4480-B16C-72AB9B4B2F71}" type="slidenum">
              <a:rPr lang="en-US" smtClean="0"/>
              <a:pPr eaLnBrk="1" hangingPunct="1"/>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3994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Presentation Title</a:t>
            </a:r>
          </a:p>
        </p:txBody>
      </p:sp>
      <p:sp>
        <p:nvSpPr>
          <p:cNvPr id="3994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March 5-8, 2006</a:t>
            </a: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r>
              <a:rPr lang="en-US" smtClean="0"/>
              <a:t>2006 WBF North American Conference</a:t>
            </a:r>
          </a:p>
        </p:txBody>
      </p:sp>
      <p:sp>
        <p:nvSpPr>
          <p:cNvPr id="3994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pitchFamily="34" charset="0"/>
              </a:defRPr>
            </a:lvl1pPr>
            <a:lvl2pPr marL="702756" indent="-270291" defTabSz="914485" eaLnBrk="0" hangingPunct="0">
              <a:defRPr>
                <a:solidFill>
                  <a:schemeClr val="tx1"/>
                </a:solidFill>
                <a:latin typeface="Arial" pitchFamily="34" charset="0"/>
              </a:defRPr>
            </a:lvl2pPr>
            <a:lvl3pPr marL="1081164" indent="-216233" defTabSz="914485" eaLnBrk="0" hangingPunct="0">
              <a:defRPr>
                <a:solidFill>
                  <a:schemeClr val="tx1"/>
                </a:solidFill>
                <a:latin typeface="Arial" pitchFamily="34" charset="0"/>
              </a:defRPr>
            </a:lvl3pPr>
            <a:lvl4pPr marL="1513629" indent="-216233" defTabSz="914485" eaLnBrk="0" hangingPunct="0">
              <a:defRPr>
                <a:solidFill>
                  <a:schemeClr val="tx1"/>
                </a:solidFill>
                <a:latin typeface="Arial" pitchFamily="34" charset="0"/>
              </a:defRPr>
            </a:lvl4pPr>
            <a:lvl5pPr marL="1946095" indent="-216233" defTabSz="914485" eaLnBrk="0" hangingPunct="0">
              <a:defRPr>
                <a:solidFill>
                  <a:schemeClr val="tx1"/>
                </a:solidFill>
                <a:latin typeface="Arial" pitchFamily="34" charset="0"/>
              </a:defRPr>
            </a:lvl5pPr>
            <a:lvl6pPr marL="2378560" indent="-216233" defTabSz="914485" eaLnBrk="0" fontAlgn="base" hangingPunct="0">
              <a:spcBef>
                <a:spcPct val="0"/>
              </a:spcBef>
              <a:spcAft>
                <a:spcPct val="0"/>
              </a:spcAft>
              <a:defRPr>
                <a:solidFill>
                  <a:schemeClr val="tx1"/>
                </a:solidFill>
                <a:latin typeface="Arial" pitchFamily="34" charset="0"/>
              </a:defRPr>
            </a:lvl6pPr>
            <a:lvl7pPr marL="2811026" indent="-216233" defTabSz="914485" eaLnBrk="0" fontAlgn="base" hangingPunct="0">
              <a:spcBef>
                <a:spcPct val="0"/>
              </a:spcBef>
              <a:spcAft>
                <a:spcPct val="0"/>
              </a:spcAft>
              <a:defRPr>
                <a:solidFill>
                  <a:schemeClr val="tx1"/>
                </a:solidFill>
                <a:latin typeface="Arial" pitchFamily="34" charset="0"/>
              </a:defRPr>
            </a:lvl7pPr>
            <a:lvl8pPr marL="3243491" indent="-216233" defTabSz="914485" eaLnBrk="0" fontAlgn="base" hangingPunct="0">
              <a:spcBef>
                <a:spcPct val="0"/>
              </a:spcBef>
              <a:spcAft>
                <a:spcPct val="0"/>
              </a:spcAft>
              <a:defRPr>
                <a:solidFill>
                  <a:schemeClr val="tx1"/>
                </a:solidFill>
                <a:latin typeface="Arial" pitchFamily="34" charset="0"/>
              </a:defRPr>
            </a:lvl8pPr>
            <a:lvl9pPr marL="3675957" indent="-216233" defTabSz="914485" eaLnBrk="0" fontAlgn="base" hangingPunct="0">
              <a:spcBef>
                <a:spcPct val="0"/>
              </a:spcBef>
              <a:spcAft>
                <a:spcPct val="0"/>
              </a:spcAft>
              <a:defRPr>
                <a:solidFill>
                  <a:schemeClr val="tx1"/>
                </a:solidFill>
                <a:latin typeface="Arial" pitchFamily="34" charset="0"/>
              </a:defRPr>
            </a:lvl9pPr>
          </a:lstStyle>
          <a:p>
            <a:pPr eaLnBrk="1" hangingPunct="1"/>
            <a:fld id="{6D57A11E-1F4B-4480-B16C-72AB9B4B2F71}" type="slidenum">
              <a:rPr lang="en-US" smtClean="0"/>
              <a:pPr eaLnBrk="1" hangingPunct="1"/>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0" tIns="0" rIns="19030" bIns="0" anchor="b"/>
          <a:lstStyle>
            <a:lvl1pPr defTabSz="962025" eaLnBrk="0" hangingPunct="0">
              <a:defRPr>
                <a:solidFill>
                  <a:schemeClr val="tx1"/>
                </a:solidFill>
                <a:latin typeface="Arial" pitchFamily="34" charset="0"/>
                <a:ea typeface="ＭＳ Ｐゴシック"/>
                <a:cs typeface="ＭＳ Ｐゴシック"/>
              </a:defRPr>
            </a:lvl1pPr>
            <a:lvl2pPr marL="742950" indent="-285750" defTabSz="962025" eaLnBrk="0" hangingPunct="0">
              <a:defRPr>
                <a:solidFill>
                  <a:schemeClr val="tx1"/>
                </a:solidFill>
                <a:latin typeface="Arial" pitchFamily="34" charset="0"/>
                <a:ea typeface="ＭＳ Ｐゴシック"/>
                <a:cs typeface="ＭＳ Ｐゴシック"/>
              </a:defRPr>
            </a:lvl2pPr>
            <a:lvl3pPr marL="1143000" indent="-228600" defTabSz="962025" eaLnBrk="0" hangingPunct="0">
              <a:defRPr>
                <a:solidFill>
                  <a:schemeClr val="tx1"/>
                </a:solidFill>
                <a:latin typeface="Arial" pitchFamily="34" charset="0"/>
                <a:ea typeface="ＭＳ Ｐゴシック"/>
                <a:cs typeface="ＭＳ Ｐゴシック"/>
              </a:defRPr>
            </a:lvl3pPr>
            <a:lvl4pPr marL="1600200" indent="-228600" defTabSz="962025" eaLnBrk="0" hangingPunct="0">
              <a:defRPr>
                <a:solidFill>
                  <a:schemeClr val="tx1"/>
                </a:solidFill>
                <a:latin typeface="Arial" pitchFamily="34" charset="0"/>
                <a:ea typeface="ＭＳ Ｐゴシック"/>
                <a:cs typeface="ＭＳ Ｐゴシック"/>
              </a:defRPr>
            </a:lvl4pPr>
            <a:lvl5pPr marL="2057400" indent="-228600" defTabSz="962025" eaLnBrk="0" hangingPunct="0">
              <a:defRPr>
                <a:solidFill>
                  <a:schemeClr val="tx1"/>
                </a:solidFill>
                <a:latin typeface="Arial" pitchFamily="34" charset="0"/>
                <a:ea typeface="ＭＳ Ｐゴシック"/>
                <a:cs typeface="ＭＳ Ｐゴシック"/>
              </a:defRPr>
            </a:lvl5pPr>
            <a:lvl6pPr marL="25146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fld id="{732C5AF6-603A-4BBB-9616-9BDFFD5B9F47}" type="slidenum">
              <a:rPr lang="en-US" sz="900" i="1">
                <a:latin typeface="Arial Narrow" pitchFamily="34" charset="0"/>
                <a:ea typeface="Arial Unicode MS" pitchFamily="34" charset="-128"/>
                <a:cs typeface="Arial Unicode MS" pitchFamily="34" charset="-128"/>
              </a:rPr>
              <a:pPr algn="r"/>
              <a:t>16</a:t>
            </a:fld>
            <a:endParaRPr lang="en-US" sz="900" i="1">
              <a:latin typeface="Arial Narrow" pitchFamily="34" charset="0"/>
              <a:ea typeface="Arial Unicode MS" pitchFamily="34" charset="-128"/>
              <a:cs typeface="Arial Unicode MS" pitchFamily="34" charset="-128"/>
            </a:endParaRPr>
          </a:p>
        </p:txBody>
      </p:sp>
      <p:sp>
        <p:nvSpPr>
          <p:cNvPr id="26627" name="Rectangle 2"/>
          <p:cNvSpPr>
            <a:spLocks noGrp="1" noRot="1" noChangeAspect="1" noChangeArrowheads="1" noTextEdit="1"/>
          </p:cNvSpPr>
          <p:nvPr>
            <p:ph type="sldImg"/>
          </p:nvPr>
        </p:nvSpPr>
        <p:spPr>
          <a:xfrm>
            <a:off x="1114425" y="712788"/>
            <a:ext cx="4695825" cy="3522662"/>
          </a:xfrm>
          <a:ln/>
        </p:spPr>
      </p:sp>
      <p:sp>
        <p:nvSpPr>
          <p:cNvPr id="26628" name="Rectangle 3"/>
          <p:cNvSpPr>
            <a:spLocks noGrp="1" noChangeArrowheads="1"/>
          </p:cNvSpPr>
          <p:nvPr>
            <p:ph type="body" idx="1"/>
          </p:nvPr>
        </p:nvSpPr>
        <p:spPr>
          <a:xfrm>
            <a:off x="366117" y="4343703"/>
            <a:ext cx="6037958" cy="23183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10" tIns="50704" rIns="101410" bIns="50704">
            <a:spAutoFit/>
          </a:bodyPr>
          <a:lstStyle/>
          <a:p>
            <a:pPr marL="108116" indent="-108116" defTabSz="927999"/>
            <a:r>
              <a:rPr lang="en-US" smtClean="0">
                <a:latin typeface="Arial" pitchFamily="34" charset="0"/>
                <a:ea typeface="ＭＳ Ｐゴシック"/>
                <a:cs typeface="ＭＳ Ｐゴシック"/>
              </a:rPr>
              <a:t>So what is this transformation to Smart Manufacturing that will bring the next era of industrial innovation?</a:t>
            </a:r>
          </a:p>
          <a:p>
            <a:pPr marL="108116" indent="-108116" defTabSz="927999"/>
            <a:r>
              <a:rPr lang="en-US" smtClean="0">
                <a:latin typeface="Arial" pitchFamily="34" charset="0"/>
                <a:ea typeface="ＭＳ Ｐゴシック"/>
                <a:cs typeface="ＭＳ Ｐゴシック"/>
              </a:rPr>
              <a:t>The first phase of it began about 20 to 30 years ago as multiple new manufacturing technologies improved efficiency in the many separate cells of a typical factory.</a:t>
            </a:r>
          </a:p>
          <a:p>
            <a:pPr marL="108116" indent="-108116" defTabSz="927999"/>
            <a:r>
              <a:rPr lang="en-US" smtClean="0">
                <a:latin typeface="Arial" pitchFamily="34" charset="0"/>
                <a:ea typeface="ＭＳ Ｐゴシック"/>
                <a:cs typeface="ＭＳ Ｐゴシック"/>
              </a:rPr>
              <a:t>Computers began controlling production processes whether it was making chemicals, cars or cereal.  </a:t>
            </a:r>
          </a:p>
          <a:p>
            <a:pPr marL="108116" indent="-108116" defTabSz="927999"/>
            <a:r>
              <a:rPr lang="en-US" smtClean="0">
                <a:latin typeface="Arial" pitchFamily="34" charset="0"/>
                <a:ea typeface="ＭＳ Ｐゴシック"/>
                <a:cs typeface="ＭＳ Ｐゴシック"/>
              </a:rPr>
              <a:t>Smart machines and energy-efficient motors began to drive assembly lines.  </a:t>
            </a:r>
          </a:p>
          <a:p>
            <a:pPr marL="108116" indent="-108116" defTabSz="927999"/>
            <a:r>
              <a:rPr lang="en-US" smtClean="0">
                <a:latin typeface="Arial" pitchFamily="34" charset="0"/>
                <a:ea typeface="ＭＳ Ｐゴシック"/>
                <a:cs typeface="ＭＳ Ｐゴシック"/>
              </a:rPr>
              <a:t>And highly automated packaging prepared products for delivery out the door.</a:t>
            </a:r>
          </a:p>
          <a:p>
            <a:pPr marL="108116" indent="-108116" defTabSz="927999"/>
            <a:r>
              <a:rPr lang="en-US" smtClean="0">
                <a:latin typeface="Arial" pitchFamily="34" charset="0"/>
                <a:ea typeface="ＭＳ Ｐゴシック"/>
                <a:cs typeface="ＭＳ Ｐゴシック"/>
              </a:rPr>
              <a:t>Today, to transform manufacturing, we need to connect these islands of efficiency together and more importantly, make it all work together to enable the next generation of smart manufacturing…  </a:t>
            </a:r>
          </a:p>
          <a:p>
            <a:pPr marL="108116" indent="-108116" defTabSz="927999"/>
            <a:endParaRPr lang="en-US" smtClean="0">
              <a:latin typeface="Arial"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30" tIns="0" rIns="19030" bIns="0" anchor="b"/>
          <a:lstStyle>
            <a:lvl1pPr defTabSz="962025" eaLnBrk="0" hangingPunct="0">
              <a:defRPr>
                <a:solidFill>
                  <a:schemeClr val="tx1"/>
                </a:solidFill>
                <a:latin typeface="Arial" pitchFamily="34" charset="0"/>
                <a:ea typeface="ＭＳ Ｐゴシック"/>
                <a:cs typeface="ＭＳ Ｐゴシック"/>
              </a:defRPr>
            </a:lvl1pPr>
            <a:lvl2pPr marL="742950" indent="-285750" defTabSz="962025" eaLnBrk="0" hangingPunct="0">
              <a:defRPr>
                <a:solidFill>
                  <a:schemeClr val="tx1"/>
                </a:solidFill>
                <a:latin typeface="Arial" pitchFamily="34" charset="0"/>
                <a:ea typeface="ＭＳ Ｐゴシック"/>
                <a:cs typeface="ＭＳ Ｐゴシック"/>
              </a:defRPr>
            </a:lvl2pPr>
            <a:lvl3pPr marL="1143000" indent="-228600" defTabSz="962025" eaLnBrk="0" hangingPunct="0">
              <a:defRPr>
                <a:solidFill>
                  <a:schemeClr val="tx1"/>
                </a:solidFill>
                <a:latin typeface="Arial" pitchFamily="34" charset="0"/>
                <a:ea typeface="ＭＳ Ｐゴシック"/>
                <a:cs typeface="ＭＳ Ｐゴシック"/>
              </a:defRPr>
            </a:lvl3pPr>
            <a:lvl4pPr marL="1600200" indent="-228600" defTabSz="962025" eaLnBrk="0" hangingPunct="0">
              <a:defRPr>
                <a:solidFill>
                  <a:schemeClr val="tx1"/>
                </a:solidFill>
                <a:latin typeface="Arial" pitchFamily="34" charset="0"/>
                <a:ea typeface="ＭＳ Ｐゴシック"/>
                <a:cs typeface="ＭＳ Ｐゴシック"/>
              </a:defRPr>
            </a:lvl4pPr>
            <a:lvl5pPr marL="2057400" indent="-228600" defTabSz="962025" eaLnBrk="0" hangingPunct="0">
              <a:defRPr>
                <a:solidFill>
                  <a:schemeClr val="tx1"/>
                </a:solidFill>
                <a:latin typeface="Arial" pitchFamily="34" charset="0"/>
                <a:ea typeface="ＭＳ Ｐゴシック"/>
                <a:cs typeface="ＭＳ Ｐゴシック"/>
              </a:defRPr>
            </a:lvl5pPr>
            <a:lvl6pPr marL="25146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962025"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fld id="{C499EBF4-163A-4E33-9EC8-6F17A933FFC2}" type="slidenum">
              <a:rPr lang="en-US" sz="900" i="1">
                <a:latin typeface="Arial Narrow" pitchFamily="34" charset="0"/>
                <a:ea typeface="Arial Unicode MS" pitchFamily="34" charset="-128"/>
                <a:cs typeface="Arial Unicode MS" pitchFamily="34" charset="-128"/>
              </a:rPr>
              <a:pPr algn="r"/>
              <a:t>17</a:t>
            </a:fld>
            <a:endParaRPr lang="en-US" sz="900" i="1">
              <a:latin typeface="Arial Narrow" pitchFamily="34" charset="0"/>
              <a:ea typeface="Arial Unicode MS" pitchFamily="34" charset="-128"/>
              <a:cs typeface="Arial Unicode MS" pitchFamily="34" charset="-128"/>
            </a:endParaRPr>
          </a:p>
        </p:txBody>
      </p:sp>
      <p:sp>
        <p:nvSpPr>
          <p:cNvPr id="27651" name="Rectangle 2"/>
          <p:cNvSpPr>
            <a:spLocks noGrp="1" noRot="1" noChangeAspect="1" noChangeArrowheads="1" noTextEdit="1"/>
          </p:cNvSpPr>
          <p:nvPr>
            <p:ph type="sldImg"/>
          </p:nvPr>
        </p:nvSpPr>
        <p:spPr>
          <a:xfrm>
            <a:off x="1166813" y="811213"/>
            <a:ext cx="4527550" cy="3397250"/>
          </a:xfrm>
          <a:ln/>
        </p:spPr>
      </p:sp>
      <p:sp>
        <p:nvSpPr>
          <p:cNvPr id="27652" name="Rectangle 3"/>
          <p:cNvSpPr>
            <a:spLocks noGrp="1" noChangeArrowheads="1"/>
          </p:cNvSpPr>
          <p:nvPr>
            <p:ph type="body" idx="1"/>
          </p:nvPr>
        </p:nvSpPr>
        <p:spPr>
          <a:xfrm>
            <a:off x="366117" y="4343703"/>
            <a:ext cx="6037958" cy="2975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10" tIns="50704" rIns="101410" bIns="50704">
            <a:spAutoFit/>
          </a:bodyPr>
          <a:lstStyle/>
          <a:p>
            <a:pPr marL="108116" indent="-108116" defTabSz="927999"/>
            <a:r>
              <a:rPr lang="en-US" smtClean="0">
                <a:latin typeface="Arial" pitchFamily="34" charset="0"/>
                <a:ea typeface="ＭＳ Ｐゴシック"/>
                <a:cs typeface="ＭＳ Ｐゴシック"/>
              </a:rPr>
              <a:t>Literally connecting all the intelligent motors and sensors together with the smart machines, computers and other smart hardware and software across the factory floor is the first step in creating what we call the connected enterprise.</a:t>
            </a:r>
          </a:p>
          <a:p>
            <a:pPr marL="108116" indent="-108116" defTabSz="927999"/>
            <a:r>
              <a:rPr lang="en-US" smtClean="0">
                <a:latin typeface="Arial" pitchFamily="34" charset="0"/>
                <a:ea typeface="ＭＳ Ｐゴシック"/>
                <a:cs typeface="ＭＳ Ｐゴシック"/>
              </a:rPr>
              <a:t>Numerous benefits occur when you connect the entire manufacturing plant together, such as with Ethernet/IP networking technology.</a:t>
            </a:r>
          </a:p>
          <a:p>
            <a:pPr marL="108116" indent="-108116" defTabSz="927999"/>
            <a:r>
              <a:rPr lang="en-US" smtClean="0">
                <a:latin typeface="Arial" pitchFamily="34" charset="0"/>
                <a:ea typeface="ＭＳ Ｐゴシック"/>
                <a:cs typeface="ＭＳ Ｐゴシック"/>
              </a:rPr>
              <a:t>For example, it will enable the first real-time industrial energy management system.  As Dr. Neal Elliott from ACEEE estimates, </a:t>
            </a:r>
            <a:r>
              <a:rPr lang="en-US" b="1" smtClean="0">
                <a:latin typeface="Arial" pitchFamily="34" charset="0"/>
                <a:ea typeface="ＭＳ Ｐゴシック"/>
                <a:cs typeface="ＭＳ Ｐゴシック"/>
              </a:rPr>
              <a:t>there will be twice the energy savings from this transformation in the next 20 years compared to energy savings in the past 20 years.</a:t>
            </a:r>
          </a:p>
          <a:p>
            <a:pPr marL="108116" indent="-108116" defTabSz="927999"/>
            <a:r>
              <a:rPr lang="en-US" smtClean="0">
                <a:latin typeface="Arial" pitchFamily="34" charset="0"/>
                <a:ea typeface="ＭＳ Ｐゴシック"/>
                <a:cs typeface="ＭＳ Ｐゴシック"/>
              </a:rPr>
              <a:t>The complete integration of load management, demand response, and energy efficiency across an entire industrial plant is within reach in the next decade.</a:t>
            </a:r>
          </a:p>
          <a:p>
            <a:pPr marL="108116" indent="-108116" defTabSz="927999"/>
            <a:r>
              <a:rPr lang="en-US" smtClean="0">
                <a:latin typeface="Arial" pitchFamily="34" charset="0"/>
                <a:ea typeface="ＭＳ Ｐゴシック"/>
                <a:cs typeface="ＭＳ Ｐゴシック"/>
              </a:rPr>
              <a:t>With smart manufacturing technology, manufacturers will also be able to measure and manage carbon footprints for each product line in the future and put that information on each package if consumers want it.</a:t>
            </a:r>
          </a:p>
          <a:p>
            <a:pPr marL="108116" indent="-108116" defTabSz="927999"/>
            <a:endParaRPr lang="en-US" smtClean="0">
              <a:latin typeface="Arial"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cap="flat"/>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44588" y="801688"/>
            <a:ext cx="4576762" cy="3433762"/>
          </a:xfrm>
          <a:ln/>
        </p:spPr>
      </p:sp>
      <p:sp>
        <p:nvSpPr>
          <p:cNvPr id="33795" name="Rectangle 3"/>
          <p:cNvSpPr>
            <a:spLocks noGrp="1" noChangeArrowheads="1"/>
          </p:cNvSpPr>
          <p:nvPr>
            <p:ph type="body" idx="1"/>
          </p:nvPr>
        </p:nvSpPr>
        <p:spPr>
          <a:xfrm>
            <a:off x="367606" y="4342191"/>
            <a:ext cx="6122789"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8116" indent="-108116" defTabSz="927999"/>
            <a:endParaRPr lang="en-US" smtClean="0">
              <a:latin typeface="Arial" pitchFamily="34"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1150938" y="692150"/>
            <a:ext cx="4556125" cy="3416300"/>
          </a:xfrm>
          <a:ln cap="flat"/>
        </p:spPr>
      </p:sp>
      <p:sp>
        <p:nvSpPr>
          <p:cNvPr id="7171"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41BDB-DA4F-4B41-BFF5-D1B08DC94A30}"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41BDB-DA4F-4B41-BFF5-D1B08DC94A30}"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41BDB-DA4F-4B41-BFF5-D1B08DC94A30}"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46F9AE-C6DB-4DC6-911E-1C3CA7F5C367}" type="slidenum">
              <a:rPr lang="en-US" smtClean="0"/>
              <a:pPr/>
              <a:t>‹#›</a:t>
            </a:fld>
            <a:endParaRPr lang="en-US"/>
          </a:p>
        </p:txBody>
      </p:sp>
      <p:cxnSp>
        <p:nvCxnSpPr>
          <p:cNvPr id="8" name="Straight Connector 7"/>
          <p:cNvCxnSpPr/>
          <p:nvPr userDrawn="1"/>
        </p:nvCxnSpPr>
        <p:spPr>
          <a:xfrm>
            <a:off x="0" y="1295400"/>
            <a:ext cx="9144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41BDB-DA4F-4B41-BFF5-D1B08DC94A30}" type="datetimeFigureOut">
              <a:rPr lang="en-US" smtClean="0"/>
              <a:pPr/>
              <a:t>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641BDB-DA4F-4B41-BFF5-D1B08DC94A30}"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641BDB-DA4F-4B41-BFF5-D1B08DC94A30}" type="datetimeFigureOut">
              <a:rPr lang="en-US" smtClean="0"/>
              <a:pPr/>
              <a:t>1/16/2012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41BDB-DA4F-4B41-BFF5-D1B08DC94A30}" type="datetimeFigureOut">
              <a:rPr lang="en-US" smtClean="0"/>
              <a:pPr/>
              <a:t>1/16/2012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41BDB-DA4F-4B41-BFF5-D1B08DC94A30}" type="datetimeFigureOut">
              <a:rPr lang="en-US" smtClean="0"/>
              <a:pPr/>
              <a:t>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41BDB-DA4F-4B41-BFF5-D1B08DC94A30}"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41BDB-DA4F-4B41-BFF5-D1B08DC94A30}" type="datetimeFigureOut">
              <a:rPr lang="en-US" smtClean="0"/>
              <a:pPr/>
              <a:t>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46F9AE-C6DB-4DC6-911E-1C3CA7F5C3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41BDB-DA4F-4B41-BFF5-D1B08DC94A30}" type="datetimeFigureOut">
              <a:rPr lang="en-US" smtClean="0"/>
              <a:pPr/>
              <a:t>1/16/2012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6F9AE-C6DB-4DC6-911E-1C3CA7F5C3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7.wmf"/><Relationship Id="rId3" Type="http://schemas.openxmlformats.org/officeDocument/2006/relationships/notesSlide" Target="../notesSlides/notesSlide9.xml"/><Relationship Id="rId7" Type="http://schemas.openxmlformats.org/officeDocument/2006/relationships/image" Target="../media/image34.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5.wmf"/><Relationship Id="rId1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985"/>
            <a:ext cx="7772400" cy="1470025"/>
          </a:xfrm>
        </p:spPr>
        <p:txBody>
          <a:bodyPr>
            <a:normAutofit fontScale="90000"/>
          </a:bodyPr>
          <a:lstStyle/>
          <a:p>
            <a:r>
              <a:rPr lang="en-US" sz="5300" b="1" dirty="0" smtClean="0"/>
              <a:t>Safety and Reliability in Operations</a:t>
            </a:r>
            <a:br>
              <a:rPr lang="en-US" sz="5300" b="1" dirty="0" smtClean="0"/>
            </a:br>
            <a:r>
              <a:rPr lang="en-US" sz="5300" b="1" dirty="0" smtClean="0"/>
              <a:t>“</a:t>
            </a:r>
            <a:r>
              <a:rPr lang="en-US" b="1" i="1" dirty="0" smtClean="0"/>
              <a:t>It’s More Complex than you Think”</a:t>
            </a:r>
            <a:r>
              <a:rPr lang="en-US" dirty="0" smtClean="0"/>
              <a:t/>
            </a:r>
            <a:br>
              <a:rPr lang="en-US" dirty="0" smtClean="0"/>
            </a:br>
            <a:endParaRPr lang="en-US" dirty="0"/>
          </a:p>
        </p:txBody>
      </p:sp>
      <p:sp>
        <p:nvSpPr>
          <p:cNvPr id="3" name="Subtitle 2"/>
          <p:cNvSpPr>
            <a:spLocks noGrp="1"/>
          </p:cNvSpPr>
          <p:nvPr>
            <p:ph type="subTitle" idx="1"/>
          </p:nvPr>
        </p:nvSpPr>
        <p:spPr>
          <a:xfrm>
            <a:off x="1371600" y="4114800"/>
            <a:ext cx="6400800" cy="2286000"/>
          </a:xfrm>
        </p:spPr>
        <p:txBody>
          <a:bodyPr>
            <a:normAutofit/>
          </a:bodyPr>
          <a:lstStyle/>
          <a:p>
            <a:r>
              <a:rPr lang="en-US" dirty="0" smtClean="0"/>
              <a:t>Deborah  Grubbe, PE, </a:t>
            </a:r>
            <a:r>
              <a:rPr lang="en-US" dirty="0" err="1" smtClean="0"/>
              <a:t>CEng</a:t>
            </a:r>
            <a:endParaRPr lang="en-US" dirty="0" smtClean="0"/>
          </a:p>
          <a:p>
            <a:r>
              <a:rPr lang="en-US" sz="2400" dirty="0" smtClean="0"/>
              <a:t>President and Owner </a:t>
            </a:r>
          </a:p>
          <a:p>
            <a:r>
              <a:rPr lang="en-US" sz="2400" dirty="0" smtClean="0"/>
              <a:t>Operations and Safety Solutions, LLC</a:t>
            </a:r>
          </a:p>
          <a:p>
            <a:r>
              <a:rPr lang="en-US" sz="2400" dirty="0" smtClean="0"/>
              <a:t>FOCAPO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lstStyle/>
          <a:p>
            <a:pPr algn="l"/>
            <a:r>
              <a:rPr lang="en-US" sz="4000" b="1" dirty="0" smtClean="0"/>
              <a:t>Chernobyl</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752600"/>
            <a:ext cx="4038600" cy="4334812"/>
          </a:xfrm>
        </p:spPr>
      </p:pic>
      <p:sp>
        <p:nvSpPr>
          <p:cNvPr id="6" name="Content Placeholder 5"/>
          <p:cNvSpPr>
            <a:spLocks noGrp="1"/>
          </p:cNvSpPr>
          <p:nvPr>
            <p:ph sz="half" idx="2"/>
          </p:nvPr>
        </p:nvSpPr>
        <p:spPr>
          <a:xfrm>
            <a:off x="4648200" y="1600200"/>
            <a:ext cx="4267200" cy="4525963"/>
          </a:xfrm>
        </p:spPr>
        <p:txBody>
          <a:bodyPr/>
          <a:lstStyle/>
          <a:p>
            <a:r>
              <a:rPr lang="en-US" dirty="0" smtClean="0"/>
              <a:t>Millions relocated</a:t>
            </a:r>
          </a:p>
          <a:p>
            <a:r>
              <a:rPr lang="en-US" dirty="0" smtClean="0"/>
              <a:t>125K dead, estimated</a:t>
            </a:r>
          </a:p>
          <a:p>
            <a:r>
              <a:rPr lang="en-US" dirty="0" smtClean="0"/>
              <a:t>USD 200 billion</a:t>
            </a:r>
          </a:p>
          <a:p>
            <a:r>
              <a:rPr lang="en-US" dirty="0" smtClean="0"/>
              <a:t>Bypassed safety systems</a:t>
            </a:r>
          </a:p>
          <a:p>
            <a:r>
              <a:rPr lang="en-US" dirty="0" smtClean="0"/>
              <a:t>@ 0100 </a:t>
            </a:r>
            <a:r>
              <a:rPr lang="en-US" dirty="0" err="1" smtClean="0"/>
              <a:t>hrs</a:t>
            </a:r>
            <a:r>
              <a:rPr lang="en-US" dirty="0" smtClean="0"/>
              <a:t> on holiday weekend</a:t>
            </a:r>
          </a:p>
          <a:p>
            <a:r>
              <a:rPr lang="en-US" dirty="0" smtClean="0"/>
              <a:t>Technical support absent</a:t>
            </a:r>
            <a:endParaRPr lang="en-US" dirty="0"/>
          </a:p>
        </p:txBody>
      </p:sp>
      <p:cxnSp>
        <p:nvCxnSpPr>
          <p:cNvPr id="8" name="Straight Connector 7"/>
          <p:cNvCxnSpPr/>
          <p:nvPr/>
        </p:nvCxnSpPr>
        <p:spPr>
          <a:xfrm>
            <a:off x="0" y="1219200"/>
            <a:ext cx="9144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490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pPr algn="l"/>
            <a:r>
              <a:rPr lang="en-US" sz="4000" b="1" dirty="0" smtClean="0"/>
              <a:t>NASA Challenger &amp; Columbia</a:t>
            </a:r>
            <a:endParaRPr lang="en-US" sz="4000" b="1" dirty="0"/>
          </a:p>
        </p:txBody>
      </p:sp>
      <p:sp>
        <p:nvSpPr>
          <p:cNvPr id="4" name="Content Placeholder 3"/>
          <p:cNvSpPr>
            <a:spLocks noGrp="1"/>
          </p:cNvSpPr>
          <p:nvPr>
            <p:ph idx="1"/>
          </p:nvPr>
        </p:nvSpPr>
        <p:spPr>
          <a:xfrm>
            <a:off x="304800" y="1600200"/>
            <a:ext cx="7239000" cy="4709160"/>
          </a:xfrm>
        </p:spPr>
        <p:txBody>
          <a:bodyPr/>
          <a:lstStyle/>
          <a:p>
            <a:r>
              <a:rPr lang="en-US" dirty="0" smtClean="0"/>
              <a:t>15 dead</a:t>
            </a:r>
          </a:p>
          <a:p>
            <a:r>
              <a:rPr lang="en-US" dirty="0" smtClean="0"/>
              <a:t>Billions spent</a:t>
            </a:r>
          </a:p>
          <a:p>
            <a:r>
              <a:rPr lang="en-US" dirty="0" smtClean="0"/>
              <a:t>Risk estimation</a:t>
            </a:r>
          </a:p>
          <a:p>
            <a:r>
              <a:rPr lang="en-US" dirty="0" smtClean="0"/>
              <a:t>Communications</a:t>
            </a:r>
          </a:p>
          <a:p>
            <a:r>
              <a:rPr lang="en-US" dirty="0" smtClean="0"/>
              <a:t>“Space is easy”</a:t>
            </a:r>
          </a:p>
          <a:p>
            <a:r>
              <a:rPr lang="en-US" dirty="0" smtClean="0"/>
              <a:t>Mantra Management</a:t>
            </a: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324600" y="3174132"/>
            <a:ext cx="2606040" cy="3553691"/>
          </a:xfrm>
          <a:prstGeom prst="rect">
            <a:avLst/>
          </a:prstGeom>
          <a:noFill/>
          <a:ln w="9525">
            <a:noFill/>
            <a:miter lim="800000"/>
            <a:headEnd/>
            <a:tailEnd/>
          </a:ln>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447799"/>
            <a:ext cx="3414105" cy="2765425"/>
          </a:xfrm>
          <a:prstGeom prst="rect">
            <a:avLst/>
          </a:prstGeom>
        </p:spPr>
      </p:pic>
    </p:spTree>
    <p:extLst>
      <p:ext uri="{BB962C8B-B14F-4D97-AF65-F5344CB8AC3E}">
        <p14:creationId xmlns:p14="http://schemas.microsoft.com/office/powerpoint/2010/main" val="451490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Texas City</a:t>
            </a:r>
            <a:endParaRPr lang="en-US" dirty="0"/>
          </a:p>
        </p:txBody>
      </p:sp>
      <p:sp>
        <p:nvSpPr>
          <p:cNvPr id="10" name="Content Placeholder 9"/>
          <p:cNvSpPr>
            <a:spLocks noGrp="1"/>
          </p:cNvSpPr>
          <p:nvPr>
            <p:ph idx="1"/>
          </p:nvPr>
        </p:nvSpPr>
        <p:spPr/>
        <p:txBody>
          <a:bodyPr/>
          <a:lstStyle/>
          <a:p>
            <a:r>
              <a:rPr lang="en-US" dirty="0" smtClean="0"/>
              <a:t>15 dead</a:t>
            </a:r>
          </a:p>
          <a:p>
            <a:r>
              <a:rPr lang="en-US" dirty="0" smtClean="0"/>
              <a:t>170 injured</a:t>
            </a:r>
          </a:p>
          <a:p>
            <a:r>
              <a:rPr lang="en-US" dirty="0" smtClean="0"/>
              <a:t>USD 8 billion</a:t>
            </a:r>
          </a:p>
          <a:p>
            <a:r>
              <a:rPr lang="en-US" dirty="0" smtClean="0"/>
              <a:t>Containment</a:t>
            </a:r>
          </a:p>
          <a:p>
            <a:r>
              <a:rPr lang="en-US" dirty="0" smtClean="0"/>
              <a:t>Communications</a:t>
            </a:r>
          </a:p>
        </p:txBody>
      </p:sp>
      <p:pic>
        <p:nvPicPr>
          <p:cNvPr id="11" name="Picture 10" descr="untitled"/>
          <p:cNvPicPr>
            <a:picLocks noChangeAspect="1" noChangeArrowheads="1"/>
          </p:cNvPicPr>
          <p:nvPr/>
        </p:nvPicPr>
        <p:blipFill>
          <a:blip r:embed="rId2" cstate="print"/>
          <a:srcRect/>
          <a:stretch>
            <a:fillRect/>
          </a:stretch>
        </p:blipFill>
        <p:spPr bwMode="auto">
          <a:xfrm>
            <a:off x="4456796" y="1447800"/>
            <a:ext cx="4604654" cy="5105400"/>
          </a:xfrm>
          <a:prstGeom prst="rect">
            <a:avLst/>
          </a:prstGeom>
          <a:noFill/>
        </p:spPr>
      </p:pic>
    </p:spTree>
    <p:extLst>
      <p:ext uri="{BB962C8B-B14F-4D97-AF65-F5344CB8AC3E}">
        <p14:creationId xmlns:p14="http://schemas.microsoft.com/office/powerpoint/2010/main" val="1969294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457200" y="274638"/>
            <a:ext cx="8229600" cy="715962"/>
          </a:xfrm>
        </p:spPr>
        <p:txBody>
          <a:bodyPr>
            <a:normAutofit fontScale="90000"/>
          </a:bodyPr>
          <a:lstStyle/>
          <a:p>
            <a:pPr algn="l"/>
            <a:r>
              <a:rPr lang="en-GB" dirty="0" smtClean="0"/>
              <a:t>Managing Risk</a:t>
            </a:r>
            <a:endParaRPr lang="en-GB" dirty="0"/>
          </a:p>
        </p:txBody>
      </p:sp>
      <p:sp>
        <p:nvSpPr>
          <p:cNvPr id="406531" name="Rectangle 5"/>
          <p:cNvSpPr>
            <a:spLocks noChangeArrowheads="1"/>
          </p:cNvSpPr>
          <p:nvPr/>
        </p:nvSpPr>
        <p:spPr bwMode="auto">
          <a:xfrm>
            <a:off x="1011238" y="1395413"/>
            <a:ext cx="6831012" cy="4392612"/>
          </a:xfrm>
          <a:prstGeom prst="rect">
            <a:avLst/>
          </a:prstGeom>
          <a:gradFill rotWithShape="1">
            <a:gsLst>
              <a:gs pos="0">
                <a:schemeClr val="tx1">
                  <a:lumMod val="22000"/>
                  <a:lumOff val="78000"/>
                </a:schemeClr>
              </a:gs>
              <a:gs pos="100000">
                <a:srgbClr val="FF3300"/>
              </a:gs>
            </a:gsLst>
            <a:lin ang="18900000" scaled="1"/>
          </a:gradFill>
          <a:ln w="9525">
            <a:noFill/>
            <a:miter lim="800000"/>
            <a:headEnd/>
            <a:tailEnd/>
          </a:ln>
        </p:spPr>
        <p:txBody>
          <a:bodyPr wrap="none" lIns="90000" tIns="46800" rIns="90000" bIns="46800" anchor="ctr"/>
          <a:lstStyle/>
          <a:p>
            <a:endParaRPr lang="en-US" b="0"/>
          </a:p>
        </p:txBody>
      </p:sp>
      <p:grpSp>
        <p:nvGrpSpPr>
          <p:cNvPr id="2" name="Group 12"/>
          <p:cNvGrpSpPr>
            <a:grpSpLocks/>
          </p:cNvGrpSpPr>
          <p:nvPr/>
        </p:nvGrpSpPr>
        <p:grpSpPr bwMode="auto">
          <a:xfrm>
            <a:off x="884238" y="1395414"/>
            <a:ext cx="1452562" cy="3208338"/>
            <a:chOff x="637" y="849"/>
            <a:chExt cx="915" cy="2021"/>
          </a:xfrm>
        </p:grpSpPr>
        <p:sp>
          <p:nvSpPr>
            <p:cNvPr id="406533" name="AutoShape 6"/>
            <p:cNvSpPr>
              <a:spLocks noChangeArrowheads="1"/>
            </p:cNvSpPr>
            <p:nvPr/>
          </p:nvSpPr>
          <p:spPr bwMode="auto">
            <a:xfrm>
              <a:off x="637" y="895"/>
              <a:ext cx="915" cy="1975"/>
            </a:xfrm>
            <a:prstGeom prst="downArrow">
              <a:avLst>
                <a:gd name="adj1" fmla="val 50000"/>
                <a:gd name="adj2" fmla="val 53962"/>
              </a:avLst>
            </a:prstGeom>
            <a:solidFill>
              <a:schemeClr val="accent4">
                <a:lumMod val="75000"/>
              </a:schemeClr>
            </a:solidFill>
            <a:ln w="9525">
              <a:noFill/>
              <a:miter lim="800000"/>
              <a:headEnd/>
              <a:tailEnd/>
            </a:ln>
          </p:spPr>
          <p:txBody>
            <a:bodyPr wrap="none" lIns="90000" tIns="46800" rIns="90000" bIns="46800" anchor="ctr"/>
            <a:lstStyle/>
            <a:p>
              <a:pPr algn="l"/>
              <a:endParaRPr lang="en-US" b="0"/>
            </a:p>
          </p:txBody>
        </p:sp>
        <p:sp>
          <p:nvSpPr>
            <p:cNvPr id="406534" name="Text Box 9"/>
            <p:cNvSpPr txBox="1">
              <a:spLocks noChangeArrowheads="1"/>
            </p:cNvSpPr>
            <p:nvPr/>
          </p:nvSpPr>
          <p:spPr bwMode="auto">
            <a:xfrm rot="16200000">
              <a:off x="212" y="1492"/>
              <a:ext cx="1734" cy="447"/>
            </a:xfrm>
            <a:prstGeom prst="rect">
              <a:avLst/>
            </a:prstGeom>
            <a:noFill/>
            <a:ln w="9525">
              <a:noFill/>
              <a:miter lim="800000"/>
              <a:headEnd/>
              <a:tailEnd/>
            </a:ln>
          </p:spPr>
          <p:txBody>
            <a:bodyPr lIns="90000" tIns="46800" rIns="90000" bIns="46800">
              <a:spAutoFit/>
            </a:bodyPr>
            <a:lstStyle/>
            <a:p>
              <a:pPr algn="l"/>
              <a:r>
                <a:rPr lang="en-GB" sz="2000" b="1" dirty="0" smtClean="0">
                  <a:solidFill>
                    <a:schemeClr val="bg1"/>
                  </a:solidFill>
                </a:rPr>
                <a:t>Via  </a:t>
              </a:r>
              <a:r>
                <a:rPr lang="en-GB" sz="2000" b="1" dirty="0">
                  <a:solidFill>
                    <a:schemeClr val="bg1"/>
                  </a:solidFill>
                </a:rPr>
                <a:t>standard – mostly</a:t>
              </a:r>
            </a:p>
            <a:p>
              <a:pPr algn="l"/>
              <a:r>
                <a:rPr lang="en-GB" sz="2000" b="1" dirty="0">
                  <a:solidFill>
                    <a:schemeClr val="bg1"/>
                  </a:solidFill>
                </a:rPr>
                <a:t>frequency reduction</a:t>
              </a:r>
            </a:p>
          </p:txBody>
        </p:sp>
      </p:grpSp>
      <p:grpSp>
        <p:nvGrpSpPr>
          <p:cNvPr id="3" name="Group 41"/>
          <p:cNvGrpSpPr>
            <a:grpSpLocks/>
          </p:cNvGrpSpPr>
          <p:nvPr/>
        </p:nvGrpSpPr>
        <p:grpSpPr bwMode="auto">
          <a:xfrm>
            <a:off x="3182938" y="4446588"/>
            <a:ext cx="3230562" cy="1452562"/>
            <a:chOff x="2005" y="2801"/>
            <a:chExt cx="2035" cy="915"/>
          </a:xfrm>
        </p:grpSpPr>
        <p:sp>
          <p:nvSpPr>
            <p:cNvPr id="406536" name="AutoShape 7"/>
            <p:cNvSpPr>
              <a:spLocks noChangeArrowheads="1"/>
            </p:cNvSpPr>
            <p:nvPr/>
          </p:nvSpPr>
          <p:spPr bwMode="auto">
            <a:xfrm rot="5400000">
              <a:off x="2535" y="2271"/>
              <a:ext cx="915" cy="1975"/>
            </a:xfrm>
            <a:prstGeom prst="downArrow">
              <a:avLst>
                <a:gd name="adj1" fmla="val 52130"/>
                <a:gd name="adj2" fmla="val 55081"/>
              </a:avLst>
            </a:prstGeom>
            <a:solidFill>
              <a:schemeClr val="accent4">
                <a:lumMod val="75000"/>
              </a:schemeClr>
            </a:solidFill>
            <a:ln w="9525">
              <a:noFill/>
              <a:miter lim="800000"/>
              <a:headEnd/>
              <a:tailEnd/>
            </a:ln>
          </p:spPr>
          <p:txBody>
            <a:bodyPr wrap="none" lIns="90000" tIns="46800" rIns="90000" bIns="46800" anchor="ctr"/>
            <a:lstStyle/>
            <a:p>
              <a:pPr algn="l"/>
              <a:endParaRPr lang="en-US" b="0"/>
            </a:p>
          </p:txBody>
        </p:sp>
        <p:sp>
          <p:nvSpPr>
            <p:cNvPr id="406537" name="Text Box 10"/>
            <p:cNvSpPr txBox="1">
              <a:spLocks noChangeArrowheads="1"/>
            </p:cNvSpPr>
            <p:nvPr/>
          </p:nvSpPr>
          <p:spPr bwMode="auto">
            <a:xfrm>
              <a:off x="2213" y="3054"/>
              <a:ext cx="1827" cy="447"/>
            </a:xfrm>
            <a:prstGeom prst="rect">
              <a:avLst/>
            </a:prstGeom>
            <a:noFill/>
            <a:ln w="9525">
              <a:noFill/>
              <a:miter lim="800000"/>
              <a:headEnd/>
              <a:tailEnd/>
            </a:ln>
          </p:spPr>
          <p:txBody>
            <a:bodyPr lIns="90000" tIns="46800" rIns="90000" bIns="46800">
              <a:spAutoFit/>
            </a:bodyPr>
            <a:lstStyle/>
            <a:p>
              <a:pPr algn="l"/>
              <a:r>
                <a:rPr lang="en-GB" sz="2000" b="1" dirty="0" smtClean="0">
                  <a:solidFill>
                    <a:schemeClr val="bg1"/>
                  </a:solidFill>
                </a:rPr>
                <a:t>Via measures </a:t>
              </a:r>
              <a:r>
                <a:rPr lang="en-GB" sz="2000" b="1" dirty="0">
                  <a:solidFill>
                    <a:schemeClr val="bg1"/>
                  </a:solidFill>
                </a:rPr>
                <a:t>– mostly consequence reduction</a:t>
              </a:r>
            </a:p>
          </p:txBody>
        </p:sp>
      </p:grpSp>
      <p:sp>
        <p:nvSpPr>
          <p:cNvPr id="406538" name="Line 14"/>
          <p:cNvSpPr>
            <a:spLocks noChangeShapeType="1"/>
          </p:cNvSpPr>
          <p:nvPr/>
        </p:nvSpPr>
        <p:spPr bwMode="auto">
          <a:xfrm>
            <a:off x="701675" y="1420813"/>
            <a:ext cx="0" cy="4367212"/>
          </a:xfrm>
          <a:prstGeom prst="line">
            <a:avLst/>
          </a:prstGeom>
          <a:noFill/>
          <a:ln w="57150">
            <a:solidFill>
              <a:schemeClr val="tx1"/>
            </a:solidFill>
            <a:round/>
            <a:headEnd/>
            <a:tailEnd type="triangle" w="med" len="med"/>
          </a:ln>
        </p:spPr>
        <p:txBody>
          <a:bodyPr lIns="90000" tIns="46800" rIns="90000" bIns="46800" anchor="ctr"/>
          <a:lstStyle/>
          <a:p>
            <a:endParaRPr lang="en-US"/>
          </a:p>
        </p:txBody>
      </p:sp>
      <p:sp>
        <p:nvSpPr>
          <p:cNvPr id="406539" name="Text Box 15"/>
          <p:cNvSpPr txBox="1">
            <a:spLocks noChangeArrowheads="1"/>
          </p:cNvSpPr>
          <p:nvPr/>
        </p:nvSpPr>
        <p:spPr bwMode="auto">
          <a:xfrm rot="-5400000">
            <a:off x="-1246292" y="3040813"/>
            <a:ext cx="3395872" cy="463846"/>
          </a:xfrm>
          <a:prstGeom prst="rect">
            <a:avLst/>
          </a:prstGeom>
          <a:noFill/>
          <a:ln w="9525">
            <a:noFill/>
            <a:miter lim="800000"/>
            <a:headEnd/>
            <a:tailEnd/>
          </a:ln>
        </p:spPr>
        <p:txBody>
          <a:bodyPr wrap="square" lIns="90000" tIns="46800" rIns="90000" bIns="46800">
            <a:spAutoFit/>
          </a:bodyPr>
          <a:lstStyle/>
          <a:p>
            <a:pPr algn="l"/>
            <a:r>
              <a:rPr lang="en-GB" sz="2400" b="1" dirty="0">
                <a:solidFill>
                  <a:schemeClr val="tx1"/>
                </a:solidFill>
              </a:rPr>
              <a:t>Decreasing frequency</a:t>
            </a:r>
          </a:p>
        </p:txBody>
      </p:sp>
      <p:sp>
        <p:nvSpPr>
          <p:cNvPr id="406540" name="Line 18"/>
          <p:cNvSpPr>
            <a:spLocks noChangeShapeType="1"/>
          </p:cNvSpPr>
          <p:nvPr/>
        </p:nvSpPr>
        <p:spPr bwMode="auto">
          <a:xfrm flipH="1">
            <a:off x="1011238" y="5994400"/>
            <a:ext cx="6826250" cy="0"/>
          </a:xfrm>
          <a:prstGeom prst="line">
            <a:avLst/>
          </a:prstGeom>
          <a:noFill/>
          <a:ln w="57150">
            <a:solidFill>
              <a:schemeClr val="tx1"/>
            </a:solidFill>
            <a:round/>
            <a:headEnd/>
            <a:tailEnd type="triangle" w="med" len="med"/>
          </a:ln>
        </p:spPr>
        <p:txBody>
          <a:bodyPr lIns="90000" tIns="46800" rIns="90000" bIns="46800" anchor="ctr"/>
          <a:lstStyle/>
          <a:p>
            <a:endParaRPr lang="en-US"/>
          </a:p>
        </p:txBody>
      </p:sp>
      <p:sp>
        <p:nvSpPr>
          <p:cNvPr id="406541" name="Text Box 19"/>
          <p:cNvSpPr txBox="1">
            <a:spLocks noChangeArrowheads="1"/>
          </p:cNvSpPr>
          <p:nvPr/>
        </p:nvSpPr>
        <p:spPr bwMode="auto">
          <a:xfrm>
            <a:off x="2114868" y="6022023"/>
            <a:ext cx="3471862" cy="463846"/>
          </a:xfrm>
          <a:prstGeom prst="rect">
            <a:avLst/>
          </a:prstGeom>
          <a:noFill/>
          <a:ln w="9525">
            <a:noFill/>
            <a:miter lim="800000"/>
            <a:headEnd/>
            <a:tailEnd/>
          </a:ln>
        </p:spPr>
        <p:txBody>
          <a:bodyPr lIns="90000" tIns="46800" rIns="90000" bIns="46800">
            <a:spAutoFit/>
          </a:bodyPr>
          <a:lstStyle/>
          <a:p>
            <a:pPr algn="l"/>
            <a:r>
              <a:rPr lang="en-GB" sz="2400" b="1" dirty="0">
                <a:solidFill>
                  <a:schemeClr val="tx1"/>
                </a:solidFill>
              </a:rPr>
              <a:t>Decreasing consequence</a:t>
            </a:r>
          </a:p>
        </p:txBody>
      </p:sp>
      <p:sp>
        <p:nvSpPr>
          <p:cNvPr id="406542" name="Line 20"/>
          <p:cNvSpPr>
            <a:spLocks noChangeShapeType="1"/>
          </p:cNvSpPr>
          <p:nvPr/>
        </p:nvSpPr>
        <p:spPr bwMode="auto">
          <a:xfrm>
            <a:off x="2084388" y="1574800"/>
            <a:ext cx="5745162" cy="4213225"/>
          </a:xfrm>
          <a:prstGeom prst="line">
            <a:avLst/>
          </a:prstGeom>
          <a:noFill/>
          <a:ln w="57150">
            <a:solidFill>
              <a:schemeClr val="tx1"/>
            </a:solidFill>
            <a:prstDash val="sysDot"/>
            <a:round/>
            <a:headEnd/>
            <a:tailEnd/>
          </a:ln>
        </p:spPr>
        <p:txBody>
          <a:bodyPr lIns="90000" tIns="46800" rIns="90000" bIns="46800" anchor="ctr"/>
          <a:lstStyle/>
          <a:p>
            <a:endParaRPr lang="en-US"/>
          </a:p>
        </p:txBody>
      </p:sp>
      <p:sp>
        <p:nvSpPr>
          <p:cNvPr id="406543" name="Text Box 21"/>
          <p:cNvSpPr txBox="1">
            <a:spLocks noChangeArrowheads="1"/>
          </p:cNvSpPr>
          <p:nvPr/>
        </p:nvSpPr>
        <p:spPr bwMode="auto">
          <a:xfrm rot="2149034">
            <a:off x="5437188" y="4522461"/>
            <a:ext cx="2611437" cy="402291"/>
          </a:xfrm>
          <a:prstGeom prst="rect">
            <a:avLst/>
          </a:prstGeom>
          <a:noFill/>
          <a:ln w="9525">
            <a:noFill/>
            <a:miter lim="800000"/>
            <a:headEnd/>
            <a:tailEnd/>
          </a:ln>
        </p:spPr>
        <p:txBody>
          <a:bodyPr lIns="90000" tIns="46800" rIns="90000" bIns="46800">
            <a:spAutoFit/>
          </a:bodyPr>
          <a:lstStyle/>
          <a:p>
            <a:pPr algn="l"/>
            <a:r>
              <a:rPr lang="en-GB" sz="2000" b="1" dirty="0" smtClean="0"/>
              <a:t>Line of “Pain”</a:t>
            </a:r>
            <a:r>
              <a:rPr lang="en-GB" sz="2000" b="1" dirty="0" smtClean="0">
                <a:solidFill>
                  <a:schemeClr val="tx1"/>
                </a:solidFill>
              </a:rPr>
              <a:t> </a:t>
            </a:r>
            <a:endParaRPr lang="en-GB" sz="2000" b="1" dirty="0">
              <a:solidFill>
                <a:schemeClr val="tx1"/>
              </a:solidFill>
            </a:endParaRPr>
          </a:p>
        </p:txBody>
      </p:sp>
      <p:sp>
        <p:nvSpPr>
          <p:cNvPr id="406544" name="Freeform 36"/>
          <p:cNvSpPr>
            <a:spLocks/>
          </p:cNvSpPr>
          <p:nvPr/>
        </p:nvSpPr>
        <p:spPr bwMode="auto">
          <a:xfrm>
            <a:off x="2520951" y="1905001"/>
            <a:ext cx="3194050" cy="2535342"/>
          </a:xfrm>
          <a:custGeom>
            <a:avLst/>
            <a:gdLst>
              <a:gd name="T0" fmla="*/ 1728 w 1728"/>
              <a:gd name="T1" fmla="*/ 0 h 1131"/>
              <a:gd name="T2" fmla="*/ 731 w 1728"/>
              <a:gd name="T3" fmla="*/ 391 h 1131"/>
              <a:gd name="T4" fmla="*/ 0 w 1728"/>
              <a:gd name="T5" fmla="*/ 1131 h 1131"/>
              <a:gd name="T6" fmla="*/ 0 60000 65536"/>
              <a:gd name="T7" fmla="*/ 0 60000 65536"/>
              <a:gd name="T8" fmla="*/ 0 60000 65536"/>
              <a:gd name="T9" fmla="*/ 0 w 1728"/>
              <a:gd name="T10" fmla="*/ 0 h 1131"/>
              <a:gd name="T11" fmla="*/ 1728 w 1728"/>
              <a:gd name="T12" fmla="*/ 1131 h 1131"/>
            </a:gdLst>
            <a:ahLst/>
            <a:cxnLst>
              <a:cxn ang="T6">
                <a:pos x="T0" y="T1"/>
              </a:cxn>
              <a:cxn ang="T7">
                <a:pos x="T2" y="T3"/>
              </a:cxn>
              <a:cxn ang="T8">
                <a:pos x="T4" y="T5"/>
              </a:cxn>
            </a:cxnLst>
            <a:rect l="T9" t="T10" r="T11" b="T12"/>
            <a:pathLst>
              <a:path w="1728" h="1131">
                <a:moveTo>
                  <a:pt x="1728" y="0"/>
                </a:moveTo>
                <a:cubicBezTo>
                  <a:pt x="1373" y="101"/>
                  <a:pt x="1019" y="202"/>
                  <a:pt x="731" y="391"/>
                </a:cubicBezTo>
                <a:cubicBezTo>
                  <a:pt x="443" y="580"/>
                  <a:pt x="103" y="1006"/>
                  <a:pt x="0" y="1131"/>
                </a:cubicBezTo>
              </a:path>
            </a:pathLst>
          </a:custGeom>
          <a:noFill/>
          <a:ln w="76200">
            <a:solidFill>
              <a:schemeClr val="tx1"/>
            </a:solidFill>
            <a:round/>
            <a:headEnd/>
            <a:tailEnd type="triangle" w="med" len="med"/>
          </a:ln>
        </p:spPr>
        <p:txBody>
          <a:bodyPr lIns="90000" tIns="46800" rIns="90000" bIns="46800" anchor="ctr"/>
          <a:lstStyle/>
          <a:p>
            <a:pPr algn="l"/>
            <a:endParaRPr lang="en-US" b="0"/>
          </a:p>
        </p:txBody>
      </p:sp>
      <p:sp>
        <p:nvSpPr>
          <p:cNvPr id="406545" name="Freeform 39"/>
          <p:cNvSpPr>
            <a:spLocks/>
          </p:cNvSpPr>
          <p:nvPr/>
        </p:nvSpPr>
        <p:spPr bwMode="auto">
          <a:xfrm rot="10800000">
            <a:off x="2807494" y="2429077"/>
            <a:ext cx="3233738" cy="2235200"/>
          </a:xfrm>
          <a:custGeom>
            <a:avLst/>
            <a:gdLst>
              <a:gd name="T0" fmla="*/ 1728 w 1728"/>
              <a:gd name="T1" fmla="*/ 0 h 1131"/>
              <a:gd name="T2" fmla="*/ 731 w 1728"/>
              <a:gd name="T3" fmla="*/ 391 h 1131"/>
              <a:gd name="T4" fmla="*/ 0 w 1728"/>
              <a:gd name="T5" fmla="*/ 1131 h 1131"/>
              <a:gd name="T6" fmla="*/ 0 60000 65536"/>
              <a:gd name="T7" fmla="*/ 0 60000 65536"/>
              <a:gd name="T8" fmla="*/ 0 60000 65536"/>
              <a:gd name="T9" fmla="*/ 0 w 1728"/>
              <a:gd name="T10" fmla="*/ 0 h 1131"/>
              <a:gd name="T11" fmla="*/ 1728 w 1728"/>
              <a:gd name="T12" fmla="*/ 1131 h 1131"/>
            </a:gdLst>
            <a:ahLst/>
            <a:cxnLst>
              <a:cxn ang="T6">
                <a:pos x="T0" y="T1"/>
              </a:cxn>
              <a:cxn ang="T7">
                <a:pos x="T2" y="T3"/>
              </a:cxn>
              <a:cxn ang="T8">
                <a:pos x="T4" y="T5"/>
              </a:cxn>
            </a:cxnLst>
            <a:rect l="T9" t="T10" r="T11" b="T12"/>
            <a:pathLst>
              <a:path w="1728" h="1131">
                <a:moveTo>
                  <a:pt x="1728" y="0"/>
                </a:moveTo>
                <a:cubicBezTo>
                  <a:pt x="1373" y="101"/>
                  <a:pt x="1019" y="202"/>
                  <a:pt x="731" y="391"/>
                </a:cubicBezTo>
                <a:cubicBezTo>
                  <a:pt x="443" y="580"/>
                  <a:pt x="103" y="1006"/>
                  <a:pt x="0" y="1131"/>
                </a:cubicBezTo>
              </a:path>
            </a:pathLst>
          </a:custGeom>
          <a:noFill/>
          <a:ln w="76200">
            <a:solidFill>
              <a:schemeClr val="tx1"/>
            </a:solidFill>
            <a:round/>
            <a:headEnd type="triangle" w="med" len="med"/>
            <a:tailEnd/>
          </a:ln>
        </p:spPr>
        <p:txBody>
          <a:bodyPr lIns="90000" tIns="46800" rIns="90000" bIns="46800" anchor="ctr"/>
          <a:lstStyle/>
          <a:p>
            <a:pPr algn="l"/>
            <a:endParaRPr lang="en-US" b="0"/>
          </a:p>
        </p:txBody>
      </p:sp>
      <p:sp>
        <p:nvSpPr>
          <p:cNvPr id="406546" name="Text Box 40"/>
          <p:cNvSpPr txBox="1">
            <a:spLocks noChangeArrowheads="1"/>
          </p:cNvSpPr>
          <p:nvPr/>
        </p:nvSpPr>
        <p:spPr bwMode="auto">
          <a:xfrm rot="-2164603">
            <a:off x="2582041" y="2695990"/>
            <a:ext cx="4039189" cy="710067"/>
          </a:xfrm>
          <a:prstGeom prst="rect">
            <a:avLst/>
          </a:prstGeom>
          <a:noFill/>
          <a:ln w="9525">
            <a:noFill/>
            <a:miter lim="800000"/>
            <a:headEnd/>
            <a:tailEnd/>
          </a:ln>
        </p:spPr>
        <p:txBody>
          <a:bodyPr wrap="square" lIns="90000" tIns="46800" rIns="90000" bIns="46800">
            <a:spAutoFit/>
          </a:bodyPr>
          <a:lstStyle/>
          <a:p>
            <a:r>
              <a:rPr lang="en-GB" sz="2000" b="1" dirty="0">
                <a:solidFill>
                  <a:schemeClr val="tx1"/>
                </a:solidFill>
              </a:rPr>
              <a:t>Demonstrate continuous risk </a:t>
            </a:r>
            <a:r>
              <a:rPr lang="en-GB" sz="2000" b="1" dirty="0" smtClean="0">
                <a:solidFill>
                  <a:schemeClr val="tx1"/>
                </a:solidFill>
              </a:rPr>
              <a:t>reduction via hazard ID/reduction</a:t>
            </a:r>
            <a:endParaRPr lang="en-GB" sz="2000" b="1" dirty="0">
              <a:solidFill>
                <a:schemeClr val="tx1"/>
              </a:solidFill>
            </a:endParaRPr>
          </a:p>
        </p:txBody>
      </p:sp>
      <p:sp>
        <p:nvSpPr>
          <p:cNvPr id="406547" name="Text Box 42"/>
          <p:cNvSpPr txBox="1">
            <a:spLocks noChangeArrowheads="1"/>
          </p:cNvSpPr>
          <p:nvPr/>
        </p:nvSpPr>
        <p:spPr bwMode="auto">
          <a:xfrm>
            <a:off x="990600" y="5181600"/>
            <a:ext cx="1995459" cy="402291"/>
          </a:xfrm>
          <a:prstGeom prst="rect">
            <a:avLst/>
          </a:prstGeom>
          <a:noFill/>
          <a:ln w="9525">
            <a:noFill/>
            <a:miter lim="800000"/>
            <a:headEnd/>
            <a:tailEnd/>
          </a:ln>
        </p:spPr>
        <p:txBody>
          <a:bodyPr wrap="none" lIns="90000" tIns="46800" rIns="90000" bIns="46800">
            <a:spAutoFit/>
          </a:bodyPr>
          <a:lstStyle/>
          <a:p>
            <a:r>
              <a:rPr lang="en-GB" sz="2000" b="1" dirty="0" smtClean="0">
                <a:solidFill>
                  <a:schemeClr val="tx1"/>
                </a:solidFill>
              </a:rPr>
              <a:t>The land of ZERO</a:t>
            </a:r>
            <a:endParaRPr lang="en-GB" sz="2000" b="1" dirty="0">
              <a:solidFill>
                <a:schemeClr val="tx1"/>
              </a:solidFill>
            </a:endParaRPr>
          </a:p>
        </p:txBody>
      </p:sp>
      <p:cxnSp>
        <p:nvCxnSpPr>
          <p:cNvPr id="20" name="Straight Connector 19"/>
          <p:cNvCxnSpPr/>
          <p:nvPr/>
        </p:nvCxnSpPr>
        <p:spPr>
          <a:xfrm>
            <a:off x="0" y="1143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smtClean="0">
                <a:solidFill>
                  <a:schemeClr val="tx1"/>
                </a:solidFill>
              </a:rPr>
              <a:t>Vision for Future Operations</a:t>
            </a:r>
            <a:endParaRPr lang="en-US" sz="4000" b="1" dirty="0">
              <a:solidFill>
                <a:schemeClr val="tx1"/>
              </a:solidFill>
            </a:endParaRPr>
          </a:p>
        </p:txBody>
      </p:sp>
      <p:sp>
        <p:nvSpPr>
          <p:cNvPr id="6147" name="Content Placeholder 2"/>
          <p:cNvSpPr>
            <a:spLocks noGrp="1"/>
          </p:cNvSpPr>
          <p:nvPr>
            <p:ph idx="1"/>
          </p:nvPr>
        </p:nvSpPr>
        <p:spPr/>
        <p:txBody>
          <a:bodyPr>
            <a:normAutofit/>
          </a:bodyPr>
          <a:lstStyle/>
          <a:p>
            <a:r>
              <a:rPr lang="en-US" sz="3600" dirty="0" smtClean="0"/>
              <a:t>SMART and safe</a:t>
            </a:r>
          </a:p>
          <a:p>
            <a:r>
              <a:rPr lang="en-US" sz="3600" dirty="0" smtClean="0"/>
              <a:t>Zero injuries, zero waste</a:t>
            </a:r>
          </a:p>
          <a:p>
            <a:r>
              <a:rPr lang="en-US" sz="3600" dirty="0" smtClean="0"/>
              <a:t>Sustainable, Efficient, Effective</a:t>
            </a:r>
          </a:p>
          <a:p>
            <a:r>
              <a:rPr lang="en-US" sz="3600" dirty="0" smtClean="0"/>
              <a:t>Optimized all along supply chain</a:t>
            </a:r>
          </a:p>
          <a:p>
            <a:r>
              <a:rPr lang="en-US" sz="3600" dirty="0" smtClean="0"/>
              <a:t>Demand driven, 100% made to order</a:t>
            </a:r>
          </a:p>
          <a:p>
            <a:endParaRPr lang="en-US" sz="3600" dirty="0" smtClean="0"/>
          </a:p>
        </p:txBody>
      </p:sp>
    </p:spTree>
    <p:extLst>
      <p:ext uri="{BB962C8B-B14F-4D97-AF65-F5344CB8AC3E}">
        <p14:creationId xmlns:p14="http://schemas.microsoft.com/office/powerpoint/2010/main" val="287946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rrowheads="1"/>
          </p:cNvPicPr>
          <p:nvPr/>
        </p:nvPicPr>
        <p:blipFill>
          <a:blip r:embed="rId2">
            <a:extLst>
              <a:ext uri="{28A0092B-C50C-407E-A947-70E740481C1C}">
                <a14:useLocalDpi xmlns:a14="http://schemas.microsoft.com/office/drawing/2010/main" val="0"/>
              </a:ext>
            </a:extLst>
          </a:blip>
          <a:srcRect t="10782"/>
          <a:stretch>
            <a:fillRect/>
          </a:stretch>
        </p:blipFill>
        <p:spPr bwMode="auto">
          <a:xfrm>
            <a:off x="0" y="1762125"/>
            <a:ext cx="9144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76425"/>
            <a:ext cx="21367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5488" y="2497138"/>
            <a:ext cx="54181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5488" y="2508250"/>
            <a:ext cx="541972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0375" y="1700213"/>
            <a:ext cx="696913"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1"/>
          <p:cNvSpPr>
            <a:spLocks/>
          </p:cNvSpPr>
          <p:nvPr/>
        </p:nvSpPr>
        <p:spPr bwMode="auto">
          <a:xfrm>
            <a:off x="1100138" y="5308600"/>
            <a:ext cx="812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lnSpc>
                <a:spcPct val="90000"/>
              </a:lnSpc>
            </a:pPr>
            <a:r>
              <a:rPr lang="en-US" sz="1200">
                <a:latin typeface="Arial Narrow" pitchFamily="34" charset="0"/>
                <a:sym typeface="Arial Narrow" pitchFamily="34" charset="0"/>
              </a:rPr>
              <a:t>Smart Grid</a:t>
            </a:r>
          </a:p>
        </p:txBody>
      </p:sp>
      <p:sp>
        <p:nvSpPr>
          <p:cNvPr id="12296" name="Oval 12"/>
          <p:cNvSpPr>
            <a:spLocks/>
          </p:cNvSpPr>
          <p:nvPr/>
        </p:nvSpPr>
        <p:spPr bwMode="auto">
          <a:xfrm>
            <a:off x="4064000" y="3532188"/>
            <a:ext cx="1103313" cy="1104900"/>
          </a:xfrm>
          <a:prstGeom prst="ellipse">
            <a:avLst/>
          </a:prstGeom>
          <a:solidFill>
            <a:srgbClr val="FFFFFF"/>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lstStyle/>
          <a:p>
            <a:pPr eaLnBrk="0" hangingPunct="0"/>
            <a:endParaRPr lang="en-US"/>
          </a:p>
        </p:txBody>
      </p:sp>
      <p:pic>
        <p:nvPicPr>
          <p:cNvPr id="12297" name="Picture 1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0" y="3613150"/>
            <a:ext cx="19986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4"/>
          <p:cNvPicPr>
            <a:picLocks noChangeArrowheads="1"/>
          </p:cNvPicPr>
          <p:nvPr/>
        </p:nvPicPr>
        <p:blipFill>
          <a:blip r:embed="rId8" cstate="print">
            <a:extLst>
              <a:ext uri="{28A0092B-C50C-407E-A947-70E740481C1C}">
                <a14:useLocalDpi xmlns:a14="http://schemas.microsoft.com/office/drawing/2010/main" val="0"/>
              </a:ext>
            </a:extLst>
          </a:blip>
          <a:srcRect l="4047" t="6418" r="2866" b="3741"/>
          <a:stretch>
            <a:fillRect/>
          </a:stretch>
        </p:blipFill>
        <p:spPr bwMode="auto">
          <a:xfrm>
            <a:off x="3719513" y="5751513"/>
            <a:ext cx="158591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5"/>
          <p:cNvPicPr>
            <a:picLocks noChangeArrowheads="1"/>
          </p:cNvPicPr>
          <p:nvPr/>
        </p:nvPicPr>
        <p:blipFill>
          <a:blip r:embed="rId9" cstate="print">
            <a:extLst>
              <a:ext uri="{28A0092B-C50C-407E-A947-70E740481C1C}">
                <a14:useLocalDpi xmlns:a14="http://schemas.microsoft.com/office/drawing/2010/main" val="0"/>
              </a:ext>
            </a:extLst>
          </a:blip>
          <a:srcRect l="3961" t="3543" r="4912" b="2512"/>
          <a:stretch>
            <a:fillRect/>
          </a:stretch>
        </p:blipFill>
        <p:spPr bwMode="auto">
          <a:xfrm>
            <a:off x="7097713" y="5464175"/>
            <a:ext cx="7778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6"/>
          <p:cNvPicPr>
            <a:picLocks noChangeArrowheads="1"/>
          </p:cNvPicPr>
          <p:nvPr/>
        </p:nvPicPr>
        <p:blipFill>
          <a:blip r:embed="rId10" cstate="print">
            <a:extLst>
              <a:ext uri="{28A0092B-C50C-407E-A947-70E740481C1C}">
                <a14:useLocalDpi xmlns:a14="http://schemas.microsoft.com/office/drawing/2010/main" val="0"/>
              </a:ext>
            </a:extLst>
          </a:blip>
          <a:srcRect t="2100"/>
          <a:stretch>
            <a:fillRect/>
          </a:stretch>
        </p:blipFill>
        <p:spPr bwMode="auto">
          <a:xfrm>
            <a:off x="3925888" y="1393825"/>
            <a:ext cx="11715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7"/>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2025" y="4981575"/>
            <a:ext cx="1722438"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Rectangle 18"/>
          <p:cNvSpPr>
            <a:spLocks/>
          </p:cNvSpPr>
          <p:nvPr/>
        </p:nvSpPr>
        <p:spPr bwMode="auto">
          <a:xfrm>
            <a:off x="7848600" y="5822950"/>
            <a:ext cx="623888"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65000"/>
              </a:lnSpc>
              <a:spcBef>
                <a:spcPts val="1350"/>
              </a:spcBef>
            </a:pPr>
            <a:r>
              <a:rPr lang="en-US" sz="1200">
                <a:latin typeface="Arial Narrow" pitchFamily="34" charset="0"/>
                <a:sym typeface="Arial Narrow" pitchFamily="34" charset="0"/>
              </a:rPr>
              <a:t>Customer</a:t>
            </a:r>
          </a:p>
        </p:txBody>
      </p:sp>
      <p:sp>
        <p:nvSpPr>
          <p:cNvPr id="12303" name="Rectangle 19"/>
          <p:cNvSpPr>
            <a:spLocks/>
          </p:cNvSpPr>
          <p:nvPr/>
        </p:nvSpPr>
        <p:spPr bwMode="auto">
          <a:xfrm>
            <a:off x="3311525" y="1692275"/>
            <a:ext cx="650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r">
              <a:lnSpc>
                <a:spcPct val="90000"/>
              </a:lnSpc>
            </a:pPr>
            <a:r>
              <a:rPr lang="en-US" sz="1200">
                <a:latin typeface="Arial Narrow" pitchFamily="34" charset="0"/>
                <a:sym typeface="Arial Narrow" pitchFamily="34" charset="0"/>
              </a:rPr>
              <a:t>Enterprise</a:t>
            </a:r>
          </a:p>
          <a:p>
            <a:pPr marL="39688" algn="r">
              <a:lnSpc>
                <a:spcPct val="90000"/>
              </a:lnSpc>
            </a:pPr>
            <a:r>
              <a:rPr lang="en-US" sz="1200">
                <a:latin typeface="Arial Narrow" pitchFamily="34" charset="0"/>
                <a:sym typeface="Arial Narrow" pitchFamily="34" charset="0"/>
              </a:rPr>
              <a:t>Business</a:t>
            </a:r>
          </a:p>
          <a:p>
            <a:pPr marL="39688" algn="r">
              <a:lnSpc>
                <a:spcPct val="90000"/>
              </a:lnSpc>
            </a:pPr>
            <a:r>
              <a:rPr lang="en-US" sz="1200">
                <a:latin typeface="Arial Narrow" pitchFamily="34" charset="0"/>
                <a:sym typeface="Arial Narrow" pitchFamily="34" charset="0"/>
              </a:rPr>
              <a:t>System</a:t>
            </a:r>
          </a:p>
        </p:txBody>
      </p:sp>
      <p:sp>
        <p:nvSpPr>
          <p:cNvPr id="12304" name="Rectangle 20"/>
          <p:cNvSpPr>
            <a:spLocks/>
          </p:cNvSpPr>
          <p:nvPr/>
        </p:nvSpPr>
        <p:spPr bwMode="auto">
          <a:xfrm>
            <a:off x="887413" y="2859088"/>
            <a:ext cx="601662"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65000"/>
              </a:lnSpc>
              <a:spcBef>
                <a:spcPts val="1350"/>
              </a:spcBef>
            </a:pPr>
            <a:r>
              <a:rPr lang="en-US" sz="1200">
                <a:latin typeface="Arial Narrow" pitchFamily="34" charset="0"/>
                <a:sym typeface="Arial Narrow" pitchFamily="34" charset="0"/>
              </a:rPr>
              <a:t>Suppliers</a:t>
            </a:r>
          </a:p>
        </p:txBody>
      </p:sp>
      <p:sp>
        <p:nvSpPr>
          <p:cNvPr id="12305" name="Rectangle 21"/>
          <p:cNvSpPr>
            <a:spLocks/>
          </p:cNvSpPr>
          <p:nvPr/>
        </p:nvSpPr>
        <p:spPr bwMode="auto">
          <a:xfrm>
            <a:off x="5289550" y="5972175"/>
            <a:ext cx="5889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90000"/>
              </a:lnSpc>
            </a:pPr>
            <a:r>
              <a:rPr lang="en-US" sz="1200">
                <a:latin typeface="Arial Narrow" pitchFamily="34" charset="0"/>
                <a:sym typeface="Arial Narrow" pitchFamily="34" charset="0"/>
              </a:rPr>
              <a:t>OEM</a:t>
            </a:r>
          </a:p>
          <a:p>
            <a:pPr marL="39688">
              <a:lnSpc>
                <a:spcPct val="90000"/>
              </a:lnSpc>
            </a:pPr>
            <a:r>
              <a:rPr lang="en-US" sz="1200">
                <a:latin typeface="Arial Narrow" pitchFamily="34" charset="0"/>
                <a:sym typeface="Arial Narrow" pitchFamily="34" charset="0"/>
              </a:rPr>
              <a:t>Machine </a:t>
            </a:r>
          </a:p>
          <a:p>
            <a:pPr marL="39688">
              <a:lnSpc>
                <a:spcPct val="90000"/>
              </a:lnSpc>
            </a:pPr>
            <a:r>
              <a:rPr lang="en-US" sz="1200">
                <a:latin typeface="Arial Narrow" pitchFamily="34" charset="0"/>
                <a:sym typeface="Arial Narrow" pitchFamily="34" charset="0"/>
              </a:rPr>
              <a:t>Builders</a:t>
            </a:r>
          </a:p>
        </p:txBody>
      </p:sp>
      <p:pic>
        <p:nvPicPr>
          <p:cNvPr id="12306" name="Picture 22"/>
          <p:cNvPicPr>
            <a:picLocks noChangeArrowheads="1"/>
          </p:cNvPicPr>
          <p:nvPr/>
        </p:nvPicPr>
        <p:blipFill>
          <a:blip r:embed="rId12" cstate="print">
            <a:extLst>
              <a:ext uri="{28A0092B-C50C-407E-A947-70E740481C1C}">
                <a14:useLocalDpi xmlns:a14="http://schemas.microsoft.com/office/drawing/2010/main" val="0"/>
              </a:ext>
            </a:extLst>
          </a:blip>
          <a:srcRect t="3244" r="2126" b="2637"/>
          <a:stretch>
            <a:fillRect/>
          </a:stretch>
        </p:blipFill>
        <p:spPr bwMode="auto">
          <a:xfrm>
            <a:off x="6707188" y="4498975"/>
            <a:ext cx="1447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7" name="Rectangle 23"/>
          <p:cNvSpPr>
            <a:spLocks/>
          </p:cNvSpPr>
          <p:nvPr/>
        </p:nvSpPr>
        <p:spPr bwMode="auto">
          <a:xfrm>
            <a:off x="7754938" y="5162550"/>
            <a:ext cx="7048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nSpc>
                <a:spcPct val="90000"/>
              </a:lnSpc>
            </a:pPr>
            <a:r>
              <a:rPr lang="en-US" sz="1200">
                <a:latin typeface="Arial Narrow" pitchFamily="34" charset="0"/>
                <a:sym typeface="Arial Narrow" pitchFamily="34" charset="0"/>
              </a:rPr>
              <a:t>Distribution</a:t>
            </a:r>
          </a:p>
          <a:p>
            <a:pPr marL="39688">
              <a:lnSpc>
                <a:spcPct val="90000"/>
              </a:lnSpc>
            </a:pPr>
            <a:r>
              <a:rPr lang="en-US" sz="1200">
                <a:latin typeface="Arial Narrow" pitchFamily="34" charset="0"/>
                <a:sym typeface="Arial Narrow" pitchFamily="34" charset="0"/>
              </a:rPr>
              <a:t>Center</a:t>
            </a:r>
          </a:p>
        </p:txBody>
      </p:sp>
      <p:pic>
        <p:nvPicPr>
          <p:cNvPr id="12308" name="Picture 24"/>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7150" y="1531938"/>
            <a:ext cx="18811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Rectangle 25"/>
          <p:cNvSpPr>
            <a:spLocks/>
          </p:cNvSpPr>
          <p:nvPr/>
        </p:nvSpPr>
        <p:spPr bwMode="auto">
          <a:xfrm>
            <a:off x="4368800" y="4386263"/>
            <a:ext cx="496888"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lnSpc>
                <a:spcPct val="65000"/>
              </a:lnSpc>
              <a:spcBef>
                <a:spcPts val="1350"/>
              </a:spcBef>
            </a:pPr>
            <a:r>
              <a:rPr lang="en-US" sz="1200">
                <a:latin typeface="Arial Narrow" pitchFamily="34" charset="0"/>
                <a:sym typeface="Arial Narrow" pitchFamily="34" charset="0"/>
              </a:rPr>
              <a:t>Factory</a:t>
            </a:r>
          </a:p>
        </p:txBody>
      </p:sp>
      <p:sp>
        <p:nvSpPr>
          <p:cNvPr id="12310" name="Rectangle 26"/>
          <p:cNvSpPr>
            <a:spLocks noGrp="1" noChangeArrowheads="1"/>
          </p:cNvSpPr>
          <p:nvPr>
            <p:ph type="title"/>
          </p:nvPr>
        </p:nvSpPr>
        <p:spPr>
          <a:xfrm>
            <a:off x="145256" y="381000"/>
            <a:ext cx="8732837" cy="677863"/>
          </a:xfrm>
        </p:spPr>
        <p:txBody>
          <a:bodyPr rIns="132080">
            <a:noAutofit/>
          </a:bodyPr>
          <a:lstStyle/>
          <a:p>
            <a:pPr marL="39688"/>
            <a:r>
              <a:rPr lang="en-US" sz="3600" dirty="0" smtClean="0">
                <a:ea typeface="ＭＳ Ｐゴシック"/>
                <a:cs typeface="ＭＳ Ｐゴシック"/>
              </a:rPr>
              <a:t>Optimized Plant &amp; Supply Network: Technology Trends</a:t>
            </a:r>
          </a:p>
        </p:txBody>
      </p:sp>
      <p:grpSp>
        <p:nvGrpSpPr>
          <p:cNvPr id="12311" name="Group 30"/>
          <p:cNvGrpSpPr>
            <a:grpSpLocks/>
          </p:cNvGrpSpPr>
          <p:nvPr/>
        </p:nvGrpSpPr>
        <p:grpSpPr bwMode="auto">
          <a:xfrm>
            <a:off x="4759325" y="4522788"/>
            <a:ext cx="1641475" cy="1403350"/>
            <a:chOff x="0" y="0"/>
            <a:chExt cx="1034" cy="884"/>
          </a:xfrm>
        </p:grpSpPr>
        <p:sp>
          <p:nvSpPr>
            <p:cNvPr id="12322" name="AutoShape 31"/>
            <p:cNvSpPr>
              <a:spLocks/>
            </p:cNvSpPr>
            <p:nvPr/>
          </p:nvSpPr>
          <p:spPr bwMode="auto">
            <a:xfrm>
              <a:off x="0" y="0"/>
              <a:ext cx="1034" cy="884"/>
            </a:xfrm>
            <a:custGeom>
              <a:avLst/>
              <a:gdLst>
                <a:gd name="T0" fmla="*/ 0 w 21600"/>
                <a:gd name="T1" fmla="*/ 0 h 21600"/>
                <a:gd name="T2" fmla="*/ 21600 w 21600"/>
                <a:gd name="T3" fmla="*/ 21600 h 21600"/>
              </a:gdLst>
              <a:ahLst/>
              <a:cxnLst/>
              <a:rect l="T0" t="T1" r="T2" b="T3"/>
              <a:pathLst>
                <a:path w="21600" h="21600">
                  <a:moveTo>
                    <a:pt x="4888" y="12901"/>
                  </a:moveTo>
                  <a:cubicBezTo>
                    <a:pt x="3042" y="12901"/>
                    <a:pt x="1546" y="13550"/>
                    <a:pt x="1546" y="14351"/>
                  </a:cubicBezTo>
                  <a:lnTo>
                    <a:pt x="1546" y="16526"/>
                  </a:lnTo>
                  <a:lnTo>
                    <a:pt x="1546" y="20150"/>
                  </a:lnTo>
                  <a:cubicBezTo>
                    <a:pt x="1546" y="20951"/>
                    <a:pt x="3042" y="21600"/>
                    <a:pt x="4888" y="21600"/>
                  </a:cubicBezTo>
                  <a:lnTo>
                    <a:pt x="9902" y="21600"/>
                  </a:lnTo>
                  <a:lnTo>
                    <a:pt x="18258" y="21600"/>
                  </a:lnTo>
                  <a:cubicBezTo>
                    <a:pt x="20104" y="21600"/>
                    <a:pt x="21600" y="20951"/>
                    <a:pt x="21600" y="20150"/>
                  </a:cubicBezTo>
                  <a:lnTo>
                    <a:pt x="21600" y="16526"/>
                  </a:lnTo>
                  <a:lnTo>
                    <a:pt x="21600" y="14351"/>
                  </a:lnTo>
                  <a:cubicBezTo>
                    <a:pt x="21600" y="13550"/>
                    <a:pt x="20104" y="12901"/>
                    <a:pt x="18258" y="12901"/>
                  </a:cubicBezTo>
                  <a:lnTo>
                    <a:pt x="9902" y="12901"/>
                  </a:lnTo>
                  <a:lnTo>
                    <a:pt x="0" y="0"/>
                  </a:lnTo>
                  <a:lnTo>
                    <a:pt x="4888" y="12901"/>
                  </a:lnTo>
                  <a:close/>
                  <a:moveTo>
                    <a:pt x="4888" y="12901"/>
                  </a:moveTo>
                </a:path>
              </a:pathLst>
            </a:custGeom>
            <a:solidFill>
              <a:srgbClr val="FFFFFF">
                <a:alpha val="69803"/>
              </a:srgbClr>
            </a:solidFill>
            <a:ln w="12700">
              <a:solidFill>
                <a:srgbClr val="BB2332"/>
              </a:solidFill>
              <a:miter lim="800000"/>
              <a:headEnd/>
              <a:tailEnd/>
            </a:ln>
          </p:spPr>
          <p:txBody>
            <a:bodyPr lIns="0" tIns="0" rIns="0" bIns="0"/>
            <a:lstStyle/>
            <a:p>
              <a:pPr eaLnBrk="0" hangingPunct="0"/>
              <a:endParaRPr lang="en-US"/>
            </a:p>
          </p:txBody>
        </p:sp>
        <p:sp>
          <p:nvSpPr>
            <p:cNvPr id="12323" name="Rectangle 32"/>
            <p:cNvSpPr>
              <a:spLocks/>
            </p:cNvSpPr>
            <p:nvPr/>
          </p:nvSpPr>
          <p:spPr bwMode="auto">
            <a:xfrm>
              <a:off x="109" y="554"/>
              <a:ext cx="88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88091" bIns="38100" anchor="ctr"/>
            <a:lstStyle/>
            <a:p>
              <a:pPr marL="11113">
                <a:buClr>
                  <a:srgbClr val="BB2332"/>
                </a:buClr>
                <a:buSzPct val="100000"/>
                <a:buFont typeface="Arial Narrow" pitchFamily="34" charset="0"/>
                <a:buChar char="•"/>
              </a:pPr>
              <a:r>
                <a:rPr lang="en-US" sz="1400">
                  <a:solidFill>
                    <a:srgbClr val="BB2332"/>
                  </a:solidFill>
                  <a:latin typeface="Arial Narrow" pitchFamily="34" charset="0"/>
                  <a:sym typeface="Arial Narrow" pitchFamily="34" charset="0"/>
                </a:rPr>
                <a:t> Secure Ethernet</a:t>
              </a:r>
            </a:p>
            <a:p>
              <a:pPr marL="11113">
                <a:buClr>
                  <a:srgbClr val="BB2332"/>
                </a:buClr>
                <a:buSzPct val="100000"/>
                <a:buFont typeface="Arial Narrow" pitchFamily="34" charset="0"/>
                <a:buChar char="•"/>
              </a:pPr>
              <a:r>
                <a:rPr lang="en-US" sz="1400">
                  <a:solidFill>
                    <a:srgbClr val="BB2332"/>
                  </a:solidFill>
                  <a:latin typeface="Arial Narrow" pitchFamily="34" charset="0"/>
                  <a:sym typeface="Arial Narrow" pitchFamily="34" charset="0"/>
                </a:rPr>
                <a:t> Wireless</a:t>
              </a:r>
            </a:p>
          </p:txBody>
        </p:sp>
      </p:grpSp>
      <p:grpSp>
        <p:nvGrpSpPr>
          <p:cNvPr id="3" name="Group 35"/>
          <p:cNvGrpSpPr>
            <a:grpSpLocks/>
          </p:cNvGrpSpPr>
          <p:nvPr/>
        </p:nvGrpSpPr>
        <p:grpSpPr bwMode="auto">
          <a:xfrm>
            <a:off x="4779963" y="1317625"/>
            <a:ext cx="1925637" cy="2124075"/>
            <a:chOff x="0" y="0"/>
            <a:chExt cx="1212" cy="1430"/>
          </a:xfrm>
        </p:grpSpPr>
        <p:sp>
          <p:nvSpPr>
            <p:cNvPr id="12320" name="AutoShape 36"/>
            <p:cNvSpPr>
              <a:spLocks/>
            </p:cNvSpPr>
            <p:nvPr/>
          </p:nvSpPr>
          <p:spPr bwMode="auto">
            <a:xfrm>
              <a:off x="0" y="0"/>
              <a:ext cx="1212" cy="1430"/>
            </a:xfrm>
            <a:custGeom>
              <a:avLst/>
              <a:gdLst>
                <a:gd name="T0" fmla="*/ 0 w 21600"/>
                <a:gd name="T1" fmla="*/ 0 h 21600"/>
                <a:gd name="T2" fmla="*/ 21600 w 21600"/>
                <a:gd name="T3" fmla="*/ 21600 h 21600"/>
              </a:gdLst>
              <a:ahLst/>
              <a:cxnLst/>
              <a:rect l="T0" t="T1" r="T2" b="T3"/>
              <a:pathLst>
                <a:path w="21600" h="21600">
                  <a:moveTo>
                    <a:pt x="5930" y="0"/>
                  </a:moveTo>
                  <a:cubicBezTo>
                    <a:pt x="4199" y="0"/>
                    <a:pt x="2795" y="1298"/>
                    <a:pt x="2795" y="2900"/>
                  </a:cubicBezTo>
                  <a:lnTo>
                    <a:pt x="2795" y="10150"/>
                  </a:lnTo>
                  <a:lnTo>
                    <a:pt x="2795" y="14500"/>
                  </a:lnTo>
                  <a:cubicBezTo>
                    <a:pt x="2795" y="16102"/>
                    <a:pt x="4199" y="17401"/>
                    <a:pt x="5930" y="17401"/>
                  </a:cubicBezTo>
                  <a:lnTo>
                    <a:pt x="0" y="21600"/>
                  </a:lnTo>
                  <a:lnTo>
                    <a:pt x="10631" y="17401"/>
                  </a:lnTo>
                  <a:lnTo>
                    <a:pt x="18466" y="17401"/>
                  </a:lnTo>
                  <a:cubicBezTo>
                    <a:pt x="20197" y="17401"/>
                    <a:pt x="21600" y="16102"/>
                    <a:pt x="21600" y="14500"/>
                  </a:cubicBezTo>
                  <a:lnTo>
                    <a:pt x="21600" y="10150"/>
                  </a:lnTo>
                  <a:lnTo>
                    <a:pt x="21600" y="2900"/>
                  </a:lnTo>
                  <a:cubicBezTo>
                    <a:pt x="21600" y="1298"/>
                    <a:pt x="20197" y="0"/>
                    <a:pt x="18466" y="0"/>
                  </a:cubicBezTo>
                  <a:lnTo>
                    <a:pt x="10631" y="0"/>
                  </a:lnTo>
                  <a:lnTo>
                    <a:pt x="5930" y="0"/>
                  </a:lnTo>
                  <a:close/>
                  <a:moveTo>
                    <a:pt x="5930" y="0"/>
                  </a:moveTo>
                </a:path>
              </a:pathLst>
            </a:custGeom>
            <a:gradFill rotWithShape="0">
              <a:gsLst>
                <a:gs pos="0">
                  <a:srgbClr val="FFFFFF"/>
                </a:gs>
                <a:gs pos="100000">
                  <a:srgbClr val="767676">
                    <a:alpha val="24001"/>
                  </a:srgbClr>
                </a:gs>
              </a:gsLst>
              <a:lin ang="5400000" scaled="1"/>
            </a:gradFill>
            <a:ln w="12700" cap="sq">
              <a:solidFill>
                <a:srgbClr val="034EA2"/>
              </a:solidFill>
              <a:miter lim="800000"/>
              <a:headEnd/>
              <a:tailEnd/>
            </a:ln>
          </p:spPr>
          <p:txBody>
            <a:bodyPr lIns="0" tIns="0" rIns="0" bIns="0"/>
            <a:lstStyle/>
            <a:p>
              <a:pPr eaLnBrk="0" hangingPunct="0"/>
              <a:endParaRPr lang="en-US"/>
            </a:p>
          </p:txBody>
        </p:sp>
        <p:sp>
          <p:nvSpPr>
            <p:cNvPr id="12321" name="Rectangle 37"/>
            <p:cNvSpPr>
              <a:spLocks/>
            </p:cNvSpPr>
            <p:nvPr/>
          </p:nvSpPr>
          <p:spPr bwMode="auto">
            <a:xfrm>
              <a:off x="212" y="130"/>
              <a:ext cx="100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38100" tIns="38100" rIns="87112" bIns="38100" anchor="ctr"/>
            <a:lstStyle/>
            <a:p>
              <a:pPr marL="123825" indent="-114300">
                <a:spcBef>
                  <a:spcPts val="400"/>
                </a:spcBef>
                <a:buClr>
                  <a:srgbClr val="034EA2"/>
                </a:buClr>
                <a:buSzPct val="100000"/>
                <a:buFont typeface="Arial Narrow" pitchFamily="34" charset="0"/>
                <a:buChar char="•"/>
              </a:pPr>
              <a:r>
                <a:rPr lang="en-US" sz="1400">
                  <a:solidFill>
                    <a:srgbClr val="034EA2"/>
                  </a:solidFill>
                  <a:latin typeface="Arial Narrow" pitchFamily="34" charset="0"/>
                  <a:sym typeface="Arial Narrow" pitchFamily="34" charset="0"/>
                </a:rPr>
                <a:t>Combined product-process design</a:t>
              </a:r>
            </a:p>
            <a:p>
              <a:pPr marL="123825" indent="-114300">
                <a:spcBef>
                  <a:spcPts val="400"/>
                </a:spcBef>
                <a:buClr>
                  <a:srgbClr val="034EA2"/>
                </a:buClr>
                <a:buSzPct val="100000"/>
                <a:buFont typeface="Arial Narrow" pitchFamily="34" charset="0"/>
                <a:buChar char="•"/>
              </a:pPr>
              <a:r>
                <a:rPr lang="en-US" sz="1400">
                  <a:solidFill>
                    <a:srgbClr val="034EA2"/>
                  </a:solidFill>
                  <a:latin typeface="Arial Narrow" pitchFamily="34" charset="0"/>
                  <a:sym typeface="Arial Narrow" pitchFamily="34" charset="0"/>
                </a:rPr>
                <a:t>Advanced process control</a:t>
              </a:r>
            </a:p>
            <a:p>
              <a:pPr marL="123825" indent="-114300">
                <a:spcBef>
                  <a:spcPts val="400"/>
                </a:spcBef>
                <a:buClr>
                  <a:srgbClr val="034EA2"/>
                </a:buClr>
                <a:buSzPct val="100000"/>
                <a:buFont typeface="Arial Narrow" pitchFamily="34" charset="0"/>
                <a:buChar char="•"/>
              </a:pPr>
              <a:r>
                <a:rPr lang="en-US" sz="1400">
                  <a:solidFill>
                    <a:srgbClr val="034EA2"/>
                  </a:solidFill>
                  <a:latin typeface="Arial Narrow" pitchFamily="34" charset="0"/>
                  <a:sym typeface="Arial Narrow" pitchFamily="34" charset="0"/>
                </a:rPr>
                <a:t>Flexible, modular automation</a:t>
              </a:r>
            </a:p>
          </p:txBody>
        </p:sp>
      </p:grpSp>
      <p:grpSp>
        <p:nvGrpSpPr>
          <p:cNvPr id="4" name="Group 38"/>
          <p:cNvGrpSpPr>
            <a:grpSpLocks/>
          </p:cNvGrpSpPr>
          <p:nvPr/>
        </p:nvGrpSpPr>
        <p:grpSpPr bwMode="auto">
          <a:xfrm>
            <a:off x="6659563" y="2924175"/>
            <a:ext cx="2332037" cy="1752600"/>
            <a:chOff x="0" y="0"/>
            <a:chExt cx="1469" cy="1104"/>
          </a:xfrm>
        </p:grpSpPr>
        <p:sp>
          <p:nvSpPr>
            <p:cNvPr id="12318" name="AutoShape 39"/>
            <p:cNvSpPr>
              <a:spLocks/>
            </p:cNvSpPr>
            <p:nvPr/>
          </p:nvSpPr>
          <p:spPr bwMode="auto">
            <a:xfrm>
              <a:off x="0" y="0"/>
              <a:ext cx="1421" cy="1104"/>
            </a:xfrm>
            <a:custGeom>
              <a:avLst/>
              <a:gdLst>
                <a:gd name="T0" fmla="*/ 0 w 21600"/>
                <a:gd name="T1" fmla="*/ 0 h 21600"/>
                <a:gd name="T2" fmla="*/ 21600 w 21600"/>
                <a:gd name="T3" fmla="*/ 21600 h 21600"/>
              </a:gdLst>
              <a:ahLst/>
              <a:cxnLst/>
              <a:rect l="T0" t="T1" r="T2" b="T3"/>
              <a:pathLst>
                <a:path w="21600" h="21600">
                  <a:moveTo>
                    <a:pt x="8832" y="0"/>
                  </a:moveTo>
                  <a:cubicBezTo>
                    <a:pt x="7421" y="0"/>
                    <a:pt x="6278" y="1612"/>
                    <a:pt x="6278" y="3600"/>
                  </a:cubicBezTo>
                  <a:lnTo>
                    <a:pt x="0" y="2622"/>
                  </a:lnTo>
                  <a:lnTo>
                    <a:pt x="6278" y="9000"/>
                  </a:lnTo>
                  <a:lnTo>
                    <a:pt x="6278" y="18000"/>
                  </a:lnTo>
                  <a:cubicBezTo>
                    <a:pt x="6278" y="19988"/>
                    <a:pt x="7421" y="21600"/>
                    <a:pt x="8832" y="21600"/>
                  </a:cubicBezTo>
                  <a:lnTo>
                    <a:pt x="12662" y="21600"/>
                  </a:lnTo>
                  <a:lnTo>
                    <a:pt x="19046" y="21600"/>
                  </a:lnTo>
                  <a:cubicBezTo>
                    <a:pt x="20457" y="21600"/>
                    <a:pt x="21600" y="19988"/>
                    <a:pt x="21600" y="18000"/>
                  </a:cubicBezTo>
                  <a:lnTo>
                    <a:pt x="21600" y="9000"/>
                  </a:lnTo>
                  <a:lnTo>
                    <a:pt x="21600" y="3600"/>
                  </a:lnTo>
                  <a:cubicBezTo>
                    <a:pt x="21600" y="1612"/>
                    <a:pt x="20457" y="0"/>
                    <a:pt x="19046" y="0"/>
                  </a:cubicBezTo>
                  <a:lnTo>
                    <a:pt x="12662" y="0"/>
                  </a:lnTo>
                  <a:lnTo>
                    <a:pt x="8832" y="0"/>
                  </a:lnTo>
                  <a:close/>
                  <a:moveTo>
                    <a:pt x="8832" y="0"/>
                  </a:moveTo>
                </a:path>
              </a:pathLst>
            </a:custGeom>
            <a:gradFill rotWithShape="0">
              <a:gsLst>
                <a:gs pos="0">
                  <a:srgbClr val="FFFFFF"/>
                </a:gs>
                <a:gs pos="100000">
                  <a:srgbClr val="767676">
                    <a:alpha val="24001"/>
                  </a:srgbClr>
                </a:gs>
              </a:gsLst>
              <a:lin ang="5400000" scaled="1"/>
            </a:gradFill>
            <a:ln w="12700" cap="sq">
              <a:solidFill>
                <a:srgbClr val="479F47"/>
              </a:solidFill>
              <a:miter lim="800000"/>
              <a:headEnd/>
              <a:tailEnd/>
            </a:ln>
          </p:spPr>
          <p:txBody>
            <a:bodyPr lIns="0" tIns="0" rIns="0" bIns="0"/>
            <a:lstStyle/>
            <a:p>
              <a:pPr eaLnBrk="0" hangingPunct="0"/>
              <a:endParaRPr lang="en-US"/>
            </a:p>
          </p:txBody>
        </p:sp>
        <p:sp>
          <p:nvSpPr>
            <p:cNvPr id="12319" name="Rectangle 40"/>
            <p:cNvSpPr>
              <a:spLocks/>
            </p:cNvSpPr>
            <p:nvPr/>
          </p:nvSpPr>
          <p:spPr bwMode="auto">
            <a:xfrm>
              <a:off x="453" y="105"/>
              <a:ext cx="101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0" tIns="0" rIns="40639" bIns="0" anchor="ctr"/>
            <a:lstStyle/>
            <a:p>
              <a:pPr marL="153988" indent="-114300">
                <a:spcBef>
                  <a:spcPts val="400"/>
                </a:spcBef>
                <a:buClr>
                  <a:srgbClr val="479F47"/>
                </a:buClr>
                <a:buSzPct val="100000"/>
                <a:buFont typeface="Arial Narrow" pitchFamily="34" charset="0"/>
                <a:buChar char="•"/>
              </a:pPr>
              <a:r>
                <a:rPr lang="en-US" sz="1400">
                  <a:solidFill>
                    <a:srgbClr val="479F47"/>
                  </a:solidFill>
                  <a:latin typeface="Arial Narrow" pitchFamily="34" charset="0"/>
                  <a:sym typeface="Arial Narrow" pitchFamily="34" charset="0"/>
                </a:rPr>
                <a:t>Integrated safety solutions</a:t>
              </a:r>
            </a:p>
            <a:p>
              <a:pPr marL="153988" indent="-114300">
                <a:spcBef>
                  <a:spcPts val="400"/>
                </a:spcBef>
                <a:buClr>
                  <a:srgbClr val="479F47"/>
                </a:buClr>
                <a:buSzPct val="100000"/>
                <a:buFont typeface="Arial Narrow" pitchFamily="34" charset="0"/>
                <a:buChar char="•"/>
              </a:pPr>
              <a:r>
                <a:rPr lang="en-US" sz="1400">
                  <a:solidFill>
                    <a:srgbClr val="479F47"/>
                  </a:solidFill>
                  <a:latin typeface="Arial Narrow" pitchFamily="34" charset="0"/>
                  <a:sym typeface="Arial Narrow" pitchFamily="34" charset="0"/>
                </a:rPr>
                <a:t>Smart devices with energy monitoring </a:t>
              </a:r>
            </a:p>
            <a:p>
              <a:pPr marL="153988" indent="-114300">
                <a:spcBef>
                  <a:spcPts val="400"/>
                </a:spcBef>
                <a:buClr>
                  <a:srgbClr val="479F47"/>
                </a:buClr>
                <a:buSzPct val="100000"/>
                <a:buFont typeface="Arial Narrow" pitchFamily="34" charset="0"/>
                <a:buChar char="•"/>
              </a:pPr>
              <a:r>
                <a:rPr lang="en-US" sz="1400">
                  <a:solidFill>
                    <a:srgbClr val="479F47"/>
                  </a:solidFill>
                  <a:latin typeface="Arial Narrow" pitchFamily="34" charset="0"/>
                  <a:sym typeface="Arial Narrow" pitchFamily="34" charset="0"/>
                </a:rPr>
                <a:t>Waste &amp; emissions optimization</a:t>
              </a:r>
            </a:p>
          </p:txBody>
        </p:sp>
      </p:grpSp>
      <p:grpSp>
        <p:nvGrpSpPr>
          <p:cNvPr id="5" name="Group 41"/>
          <p:cNvGrpSpPr>
            <a:grpSpLocks/>
          </p:cNvGrpSpPr>
          <p:nvPr/>
        </p:nvGrpSpPr>
        <p:grpSpPr bwMode="auto">
          <a:xfrm>
            <a:off x="457200" y="3152775"/>
            <a:ext cx="2608263" cy="2133600"/>
            <a:chOff x="0" y="0"/>
            <a:chExt cx="1643" cy="1344"/>
          </a:xfrm>
        </p:grpSpPr>
        <p:sp>
          <p:nvSpPr>
            <p:cNvPr id="12316" name="AutoShape 42"/>
            <p:cNvSpPr>
              <a:spLocks/>
            </p:cNvSpPr>
            <p:nvPr/>
          </p:nvSpPr>
          <p:spPr bwMode="auto">
            <a:xfrm>
              <a:off x="0" y="0"/>
              <a:ext cx="1643" cy="1344"/>
            </a:xfrm>
            <a:custGeom>
              <a:avLst/>
              <a:gdLst>
                <a:gd name="T0" fmla="*/ 0 w 21600"/>
                <a:gd name="T1" fmla="*/ 0 h 21600"/>
                <a:gd name="T2" fmla="*/ 21600 w 21600"/>
                <a:gd name="T3" fmla="*/ 21600 h 21600"/>
              </a:gdLst>
              <a:ahLst/>
              <a:cxnLst/>
              <a:rect l="T0" t="T1" r="T2" b="T3"/>
              <a:pathLst>
                <a:path w="21600" h="21600">
                  <a:moveTo>
                    <a:pt x="2629" y="0"/>
                  </a:moveTo>
                  <a:cubicBezTo>
                    <a:pt x="1177" y="0"/>
                    <a:pt x="0" y="1612"/>
                    <a:pt x="0" y="3600"/>
                  </a:cubicBezTo>
                  <a:lnTo>
                    <a:pt x="0" y="9000"/>
                  </a:lnTo>
                  <a:lnTo>
                    <a:pt x="0" y="18000"/>
                  </a:lnTo>
                  <a:cubicBezTo>
                    <a:pt x="0" y="19988"/>
                    <a:pt x="1177" y="21600"/>
                    <a:pt x="2629" y="21600"/>
                  </a:cubicBezTo>
                  <a:lnTo>
                    <a:pt x="9203" y="21600"/>
                  </a:lnTo>
                  <a:lnTo>
                    <a:pt x="13147" y="21600"/>
                  </a:lnTo>
                  <a:cubicBezTo>
                    <a:pt x="14599" y="21600"/>
                    <a:pt x="15776" y="19988"/>
                    <a:pt x="15776" y="18000"/>
                  </a:cubicBezTo>
                  <a:lnTo>
                    <a:pt x="15776" y="9000"/>
                  </a:lnTo>
                  <a:lnTo>
                    <a:pt x="21600" y="2668"/>
                  </a:lnTo>
                  <a:lnTo>
                    <a:pt x="15776" y="3600"/>
                  </a:lnTo>
                  <a:cubicBezTo>
                    <a:pt x="15776" y="1612"/>
                    <a:pt x="14599" y="0"/>
                    <a:pt x="13147" y="0"/>
                  </a:cubicBezTo>
                  <a:lnTo>
                    <a:pt x="9203" y="0"/>
                  </a:lnTo>
                  <a:close/>
                  <a:moveTo>
                    <a:pt x="2629" y="0"/>
                  </a:moveTo>
                </a:path>
              </a:pathLst>
            </a:custGeom>
            <a:gradFill rotWithShape="0">
              <a:gsLst>
                <a:gs pos="0">
                  <a:srgbClr val="FFFFFF"/>
                </a:gs>
                <a:gs pos="100000">
                  <a:srgbClr val="767676">
                    <a:alpha val="24001"/>
                  </a:srgbClr>
                </a:gs>
              </a:gsLst>
              <a:lin ang="5400000" scaled="1"/>
            </a:gradFill>
            <a:ln w="12700" cap="sq">
              <a:solidFill>
                <a:srgbClr val="BB2332"/>
              </a:solidFill>
              <a:miter lim="800000"/>
              <a:headEnd/>
              <a:tailEnd/>
            </a:ln>
          </p:spPr>
          <p:txBody>
            <a:bodyPr lIns="0" tIns="0" rIns="0" bIns="0"/>
            <a:lstStyle/>
            <a:p>
              <a:pPr eaLnBrk="0" hangingPunct="0"/>
              <a:endParaRPr lang="en-US"/>
            </a:p>
          </p:txBody>
        </p:sp>
        <p:sp>
          <p:nvSpPr>
            <p:cNvPr id="12317" name="Rectangle 43"/>
            <p:cNvSpPr>
              <a:spLocks/>
            </p:cNvSpPr>
            <p:nvPr/>
          </p:nvSpPr>
          <p:spPr bwMode="auto">
            <a:xfrm>
              <a:off x="24" y="168"/>
              <a:ext cx="1208"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lIns="0" tIns="0" rIns="40639" bIns="0" anchor="ctr"/>
            <a:lstStyle/>
            <a:p>
              <a:pPr marL="153988" indent="-114300">
                <a:spcBef>
                  <a:spcPts val="400"/>
                </a:spcBef>
                <a:buClr>
                  <a:srgbClr val="BB2332"/>
                </a:buClr>
                <a:buSzPct val="100000"/>
                <a:buFont typeface="Arial Narrow" pitchFamily="34" charset="0"/>
                <a:buChar char="•"/>
              </a:pPr>
              <a:r>
                <a:rPr lang="en-US" sz="1400">
                  <a:solidFill>
                    <a:srgbClr val="BB2332"/>
                  </a:solidFill>
                  <a:latin typeface="Arial Narrow" pitchFamily="34" charset="0"/>
                  <a:sym typeface="Arial Narrow" pitchFamily="34" charset="0"/>
                </a:rPr>
                <a:t>Modeling and simulation</a:t>
              </a:r>
            </a:p>
            <a:p>
              <a:pPr marL="153988" indent="-114300">
                <a:spcBef>
                  <a:spcPts val="400"/>
                </a:spcBef>
                <a:buClr>
                  <a:srgbClr val="BB2332"/>
                </a:buClr>
                <a:buSzPct val="100000"/>
                <a:buFont typeface="Arial Narrow" pitchFamily="34" charset="0"/>
                <a:buChar char="•"/>
              </a:pPr>
              <a:r>
                <a:rPr lang="en-US" sz="1400">
                  <a:solidFill>
                    <a:srgbClr val="BB2332"/>
                  </a:solidFill>
                  <a:latin typeface="Arial Narrow" pitchFamily="34" charset="0"/>
                  <a:sym typeface="Arial Narrow" pitchFamily="34" charset="0"/>
                </a:rPr>
                <a:t>Unified information between plant &amp; enterprise</a:t>
              </a:r>
            </a:p>
            <a:p>
              <a:pPr marL="153988" indent="-114300">
                <a:spcBef>
                  <a:spcPts val="400"/>
                </a:spcBef>
                <a:buClr>
                  <a:srgbClr val="BB2332"/>
                </a:buClr>
                <a:buSzPct val="100000"/>
                <a:buFont typeface="Arial Narrow" pitchFamily="34" charset="0"/>
                <a:buChar char="•"/>
              </a:pPr>
              <a:r>
                <a:rPr lang="en-US" sz="1400">
                  <a:solidFill>
                    <a:srgbClr val="BB2332"/>
                  </a:solidFill>
                  <a:latin typeface="Arial Narrow" pitchFamily="34" charset="0"/>
                  <a:sym typeface="Arial Narrow" pitchFamily="34" charset="0"/>
                </a:rPr>
                <a:t>Production optimization to meet real-time global customer demand </a:t>
              </a:r>
            </a:p>
          </p:txBody>
        </p:sp>
      </p:grpSp>
      <p:sp>
        <p:nvSpPr>
          <p:cNvPr id="12315" name="Slide Number Placeholder 14"/>
          <p:cNvSpPr txBox="1">
            <a:spLocks noGrp="1"/>
          </p:cNvSpPr>
          <p:nvPr/>
        </p:nvSpPr>
        <p:spPr bwMode="auto">
          <a:xfrm>
            <a:off x="7162800" y="7129463"/>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spcBef>
                <a:spcPct val="50000"/>
              </a:spcBef>
            </a:pPr>
            <a:fld id="{B26D1871-8094-4A37-81BD-7364542E2BD9}" type="slidenum">
              <a:rPr lang="en-US" sz="1000">
                <a:solidFill>
                  <a:srgbClr val="6D6E71"/>
                </a:solidFill>
                <a:latin typeface="Arial Narrow" pitchFamily="34" charset="0"/>
                <a:ea typeface="Arial Unicode MS" pitchFamily="34" charset="-128"/>
                <a:cs typeface="Arial Unicode MS" pitchFamily="34" charset="-128"/>
              </a:rPr>
              <a:pPr algn="r">
                <a:spcBef>
                  <a:spcPct val="50000"/>
                </a:spcBef>
              </a:pPr>
              <a:t>15</a:t>
            </a:fld>
            <a:endParaRPr lang="en-US" sz="1000">
              <a:solidFill>
                <a:srgbClr val="6D6E71"/>
              </a:solidFill>
              <a:latin typeface="Arial Narrow" pitchFamily="34" charset="0"/>
              <a:ea typeface="Arial Unicode MS" pitchFamily="34" charset="-128"/>
              <a:cs typeface="Arial Unicode MS" pitchFamily="34" charset="-128"/>
            </a:endParaRPr>
          </a:p>
        </p:txBody>
      </p:sp>
      <p:sp>
        <p:nvSpPr>
          <p:cNvPr id="36" name="Footer Placeholder 4"/>
          <p:cNvSpPr txBox="1">
            <a:spLocks noGrp="1"/>
          </p:cNvSpPr>
          <p:nvPr/>
        </p:nvSpPr>
        <p:spPr bwMode="auto">
          <a:xfrm>
            <a:off x="0" y="7042150"/>
            <a:ext cx="9144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a:r>
              <a:rPr lang="en-US" sz="1000" dirty="0">
                <a:solidFill>
                  <a:srgbClr val="6D6E71"/>
                </a:solidFill>
                <a:latin typeface="Arial Narrow" pitchFamily="34" charset="0"/>
                <a:ea typeface="Arial Unicode MS" pitchFamily="34" charset="-128"/>
                <a:cs typeface="Arial Unicode MS" pitchFamily="34" charset="-128"/>
              </a:rPr>
              <a:t>Copyright © 2009 Rockwell Automation, Inc. All rights reserved.</a:t>
            </a:r>
          </a:p>
        </p:txBody>
      </p:sp>
    </p:spTree>
    <p:extLst>
      <p:ext uri="{BB962C8B-B14F-4D97-AF65-F5344CB8AC3E}">
        <p14:creationId xmlns:p14="http://schemas.microsoft.com/office/powerpoint/2010/main" val="38843181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xit" presetSubtype="32" fill="hold" nodeType="afterEffect">
                                  <p:stCondLst>
                                    <p:cond delay="500"/>
                                  </p:stCondLst>
                                  <p:childTnLst>
                                    <p:anim calcmode="lin" valueType="num">
                                      <p:cBhvr>
                                        <p:cTn id="17" dur="500"/>
                                        <p:tgtEl>
                                          <p:spTgt spid="5"/>
                                        </p:tgtEl>
                                        <p:attrNameLst>
                                          <p:attrName>ppt_w</p:attrName>
                                        </p:attrNameLst>
                                      </p:cBhvr>
                                      <p:tavLst>
                                        <p:tav tm="0">
                                          <p:val>
                                            <p:strVal val="ppt_w"/>
                                          </p:val>
                                        </p:tav>
                                        <p:tav tm="100000">
                                          <p:val>
                                            <p:fltVal val="0"/>
                                          </p:val>
                                        </p:tav>
                                      </p:tavLst>
                                    </p:anim>
                                    <p:anim calcmode="lin" valueType="num">
                                      <p:cBhvr>
                                        <p:cTn id="18" dur="500"/>
                                        <p:tgtEl>
                                          <p:spTgt spid="5"/>
                                        </p:tgtEl>
                                        <p:attrNameLst>
                                          <p:attrName>ppt_h</p:attrName>
                                        </p:attrNameLst>
                                      </p:cBhvr>
                                      <p:tavLst>
                                        <p:tav tm="0">
                                          <p:val>
                                            <p:strVal val="ppt_h"/>
                                          </p:val>
                                        </p:tav>
                                        <p:tav tm="100000">
                                          <p:val>
                                            <p:fltVal val="0"/>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par>
                          <p:cTn id="26" fill="hold" nodeType="afterGroup">
                            <p:stCondLst>
                              <p:cond delay="500"/>
                            </p:stCondLst>
                            <p:childTnLst>
                              <p:par>
                                <p:cTn id="27" presetID="23" presetClass="exit" presetSubtype="32" fill="hold" nodeType="afterEffect">
                                  <p:stCondLst>
                                    <p:cond delay="500"/>
                                  </p:stCondLst>
                                  <p:childTnLst>
                                    <p:anim calcmode="lin" valueType="num">
                                      <p:cBhvr>
                                        <p:cTn id="28" dur="500"/>
                                        <p:tgtEl>
                                          <p:spTgt spid="3"/>
                                        </p:tgtEl>
                                        <p:attrNameLst>
                                          <p:attrName>ppt_w</p:attrName>
                                        </p:attrNameLst>
                                      </p:cBhvr>
                                      <p:tavLst>
                                        <p:tav tm="0">
                                          <p:val>
                                            <p:strVal val="ppt_w"/>
                                          </p:val>
                                        </p:tav>
                                        <p:tav tm="100000">
                                          <p:val>
                                            <p:fltVal val="0"/>
                                          </p:val>
                                        </p:tav>
                                      </p:tavLst>
                                    </p:anim>
                                    <p:anim calcmode="lin" valueType="num">
                                      <p:cBhvr>
                                        <p:cTn id="29" dur="500"/>
                                        <p:tgtEl>
                                          <p:spTgt spid="3"/>
                                        </p:tgtEl>
                                        <p:attrNameLst>
                                          <p:attrName>ppt_h</p:attrName>
                                        </p:attrNameLst>
                                      </p:cBhvr>
                                      <p:tavLst>
                                        <p:tav tm="0">
                                          <p:val>
                                            <p:strVal val="ppt_h"/>
                                          </p:val>
                                        </p:tav>
                                        <p:tav tm="100000">
                                          <p:val>
                                            <p:fltVal val="0"/>
                                          </p:val>
                                        </p:tav>
                                      </p:tavLst>
                                    </p:anim>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nodeType="click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t="7001"/>
          <a:stretch>
            <a:fillRect/>
          </a:stretch>
        </p:blipFill>
        <p:spPr bwMode="auto">
          <a:xfrm>
            <a:off x="0" y="917575"/>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67" name="Rectangle 7"/>
          <p:cNvSpPr>
            <a:spLocks noChangeArrowheads="1"/>
          </p:cNvSpPr>
          <p:nvPr/>
        </p:nvSpPr>
        <p:spPr bwMode="auto">
          <a:xfrm>
            <a:off x="4044950" y="2073275"/>
            <a:ext cx="76200" cy="381000"/>
          </a:xfrm>
          <a:prstGeom prst="rect">
            <a:avLst/>
          </a:prstGeom>
          <a:gradFill rotWithShape="1">
            <a:gsLst>
              <a:gs pos="0">
                <a:srgbClr val="4D944D"/>
              </a:gs>
              <a:gs pos="50000">
                <a:srgbClr val="006600"/>
              </a:gs>
              <a:gs pos="100000">
                <a:srgbClr val="4D944D"/>
              </a:gs>
            </a:gsLst>
            <a:lin ang="5400000" scaled="1"/>
          </a:gradFill>
          <a:ln w="12700" cap="sq">
            <a:no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a:latin typeface="Arial Narrow" pitchFamily="34" charset="0"/>
              <a:ea typeface="Arial Unicode MS" pitchFamily="34" charset="-128"/>
              <a:cs typeface="Arial Unicode MS" pitchFamily="34" charset="-128"/>
            </a:endParaRPr>
          </a:p>
        </p:txBody>
      </p:sp>
      <p:sp>
        <p:nvSpPr>
          <p:cNvPr id="757915" name="Line 155"/>
          <p:cNvSpPr>
            <a:spLocks noChangeShapeType="1"/>
          </p:cNvSpPr>
          <p:nvPr/>
        </p:nvSpPr>
        <p:spPr bwMode="auto">
          <a:xfrm flipH="1" flipV="1">
            <a:off x="7169150" y="5078413"/>
            <a:ext cx="12700" cy="711200"/>
          </a:xfrm>
          <a:prstGeom prst="line">
            <a:avLst/>
          </a:prstGeom>
          <a:noFill/>
          <a:ln w="76200">
            <a:solidFill>
              <a:srgbClr val="000099"/>
            </a:solidFill>
            <a:round/>
            <a:headEnd/>
            <a:tailEnd/>
          </a:ln>
          <a:effectLst>
            <a:outerShdw dist="35921" dir="2700000" algn="ctr" rotWithShape="0">
              <a:srgbClr val="4D4D4D"/>
            </a:outerShdw>
          </a:effectLst>
        </p:spPr>
        <p:txBody>
          <a:bodyPr/>
          <a:lstStyle/>
          <a:p>
            <a:pPr eaLnBrk="0" hangingPunct="0">
              <a:defRPr/>
            </a:pPr>
            <a:endParaRPr lang="en-US">
              <a:latin typeface="Arial" charset="0"/>
              <a:ea typeface="ＭＳ Ｐゴシック" charset="-128"/>
              <a:cs typeface="+mn-cs"/>
            </a:endParaRPr>
          </a:p>
        </p:txBody>
      </p:sp>
      <p:sp>
        <p:nvSpPr>
          <p:cNvPr id="757917" name="AutoShape 157"/>
          <p:cNvSpPr>
            <a:spLocks noChangeArrowheads="1"/>
          </p:cNvSpPr>
          <p:nvPr/>
        </p:nvSpPr>
        <p:spPr bwMode="auto">
          <a:xfrm>
            <a:off x="1785938" y="1436688"/>
            <a:ext cx="1730375" cy="531812"/>
          </a:xfrm>
          <a:prstGeom prst="wedgeRoundRectCallout">
            <a:avLst>
              <a:gd name="adj1" fmla="val -185"/>
              <a:gd name="adj2" fmla="val 187912"/>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Continuous</a:t>
            </a:r>
          </a:p>
          <a:p>
            <a:pPr algn="ctr" eaLnBrk="0" hangingPunct="0"/>
            <a:endParaRPr lang="en-GB" b="1">
              <a:solidFill>
                <a:schemeClr val="tx2"/>
              </a:solidFill>
              <a:latin typeface="Arial Narrow" pitchFamily="34" charset="0"/>
              <a:ea typeface="Arial Unicode MS" pitchFamily="34" charset="-128"/>
              <a:cs typeface="Arial Unicode MS" pitchFamily="34" charset="-128"/>
            </a:endParaRPr>
          </a:p>
        </p:txBody>
      </p:sp>
      <p:sp>
        <p:nvSpPr>
          <p:cNvPr id="757918" name="AutoShape 158"/>
          <p:cNvSpPr>
            <a:spLocks noChangeArrowheads="1"/>
          </p:cNvSpPr>
          <p:nvPr/>
        </p:nvSpPr>
        <p:spPr bwMode="auto">
          <a:xfrm>
            <a:off x="163513" y="1443038"/>
            <a:ext cx="1260475" cy="550862"/>
          </a:xfrm>
          <a:prstGeom prst="wedgeRoundRectCallout">
            <a:avLst>
              <a:gd name="adj1" fmla="val 16375"/>
              <a:gd name="adj2" fmla="val 184870"/>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Batch</a:t>
            </a:r>
          </a:p>
          <a:p>
            <a:pPr algn="ctr" eaLnBrk="0" hangingPunct="0"/>
            <a:endParaRPr lang="en-GB" b="1">
              <a:solidFill>
                <a:schemeClr val="bg1"/>
              </a:solidFill>
              <a:latin typeface="Arial Narrow" pitchFamily="34" charset="0"/>
              <a:ea typeface="Arial Unicode MS" pitchFamily="34" charset="-128"/>
              <a:cs typeface="Arial Unicode MS" pitchFamily="34" charset="-128"/>
            </a:endParaRPr>
          </a:p>
        </p:txBody>
      </p:sp>
      <p:sp>
        <p:nvSpPr>
          <p:cNvPr id="757919" name="AutoShape 159"/>
          <p:cNvSpPr>
            <a:spLocks noChangeArrowheads="1"/>
          </p:cNvSpPr>
          <p:nvPr/>
        </p:nvSpPr>
        <p:spPr bwMode="auto">
          <a:xfrm>
            <a:off x="5006975" y="1479550"/>
            <a:ext cx="1379538" cy="541338"/>
          </a:xfrm>
          <a:prstGeom prst="wedgeRoundRectCallout">
            <a:avLst>
              <a:gd name="adj1" fmla="val -52532"/>
              <a:gd name="adj2" fmla="val 174926"/>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Motion</a:t>
            </a:r>
          </a:p>
        </p:txBody>
      </p:sp>
      <p:sp>
        <p:nvSpPr>
          <p:cNvPr id="757920" name="AutoShape 160"/>
          <p:cNvSpPr>
            <a:spLocks noChangeArrowheads="1"/>
          </p:cNvSpPr>
          <p:nvPr/>
        </p:nvSpPr>
        <p:spPr bwMode="auto">
          <a:xfrm>
            <a:off x="6705600" y="1506538"/>
            <a:ext cx="1377950" cy="506412"/>
          </a:xfrm>
          <a:prstGeom prst="wedgeRoundRectCallout">
            <a:avLst>
              <a:gd name="adj1" fmla="val -88708"/>
              <a:gd name="adj2" fmla="val 170065"/>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Drive</a:t>
            </a:r>
          </a:p>
        </p:txBody>
      </p:sp>
      <p:sp>
        <p:nvSpPr>
          <p:cNvPr id="757921" name="AutoShape 161"/>
          <p:cNvSpPr>
            <a:spLocks noChangeArrowheads="1"/>
          </p:cNvSpPr>
          <p:nvPr/>
        </p:nvSpPr>
        <p:spPr bwMode="auto">
          <a:xfrm>
            <a:off x="7191375" y="3444875"/>
            <a:ext cx="1377950" cy="530225"/>
          </a:xfrm>
          <a:prstGeom prst="wedgeRoundRectCallout">
            <a:avLst>
              <a:gd name="adj1" fmla="val -67398"/>
              <a:gd name="adj2" fmla="val 277546"/>
              <a:gd name="adj3" fmla="val 16667"/>
            </a:avLst>
          </a:prstGeom>
          <a:gradFill rotWithShape="1">
            <a:gsLst>
              <a:gs pos="0">
                <a:srgbClr val="438E43"/>
              </a:gs>
              <a:gs pos="50000">
                <a:srgbClr val="006600"/>
              </a:gs>
              <a:gs pos="100000">
                <a:srgbClr val="438E43"/>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Discrete</a:t>
            </a:r>
          </a:p>
        </p:txBody>
      </p:sp>
      <p:sp>
        <p:nvSpPr>
          <p:cNvPr id="13322" name="Rectangle 165"/>
          <p:cNvSpPr>
            <a:spLocks noGrp="1" noChangeArrowheads="1"/>
          </p:cNvSpPr>
          <p:nvPr>
            <p:ph type="title" idx="4294967295"/>
          </p:nvPr>
        </p:nvSpPr>
        <p:spPr>
          <a:xfrm>
            <a:off x="215900" y="0"/>
            <a:ext cx="8505825" cy="674031"/>
          </a:xfrm>
        </p:spPr>
        <p:txBody>
          <a:bodyPr lIns="91440" tIns="73152" rIns="91440">
            <a:spAutoFit/>
          </a:bodyPr>
          <a:lstStyle/>
          <a:p>
            <a:r>
              <a:rPr lang="en-US" sz="3600" dirty="0" smtClean="0">
                <a:ea typeface="ＭＳ Ｐゴシック"/>
                <a:cs typeface="ＭＳ Ｐゴシック"/>
              </a:rPr>
              <a:t>Manufacturing Today: Islands of Efficiency</a:t>
            </a:r>
            <a:endParaRPr lang="en-US" sz="1600" b="0" dirty="0" smtClean="0">
              <a:ea typeface="ＭＳ Ｐゴシック"/>
              <a:cs typeface="ＭＳ Ｐゴシック"/>
            </a:endParaRPr>
          </a:p>
        </p:txBody>
      </p:sp>
      <p:sp>
        <p:nvSpPr>
          <p:cNvPr id="757930" name="AutoShape 170"/>
          <p:cNvSpPr>
            <a:spLocks noChangeArrowheads="1"/>
          </p:cNvSpPr>
          <p:nvPr/>
        </p:nvSpPr>
        <p:spPr bwMode="auto">
          <a:xfrm>
            <a:off x="5267325" y="4171950"/>
            <a:ext cx="1260475" cy="550863"/>
          </a:xfrm>
          <a:prstGeom prst="wedgeRoundRectCallout">
            <a:avLst>
              <a:gd name="adj1" fmla="val 16375"/>
              <a:gd name="adj2" fmla="val 127231"/>
              <a:gd name="adj3" fmla="val 16667"/>
            </a:avLst>
          </a:prstGeom>
          <a:gradFill rotWithShape="1">
            <a:gsLst>
              <a:gs pos="0">
                <a:srgbClr val="438E43"/>
              </a:gs>
              <a:gs pos="50000">
                <a:srgbClr val="006600"/>
              </a:gs>
              <a:gs pos="100000">
                <a:srgbClr val="438E43"/>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Safety</a:t>
            </a:r>
          </a:p>
          <a:p>
            <a:pPr algn="ctr" eaLnBrk="0" hangingPunct="0"/>
            <a:endParaRPr lang="en-GB" b="1">
              <a:solidFill>
                <a:schemeClr val="tx2"/>
              </a:solidFill>
              <a:latin typeface="Arial Narrow" pitchFamily="34" charset="0"/>
              <a:ea typeface="Arial Unicode MS" pitchFamily="34" charset="-128"/>
              <a:cs typeface="Arial Unicode MS" pitchFamily="34" charset="-128"/>
            </a:endParaRPr>
          </a:p>
        </p:txBody>
      </p:sp>
      <p:sp>
        <p:nvSpPr>
          <p:cNvPr id="13324" name="Slide Number Placeholder 14"/>
          <p:cNvSpPr txBox="1">
            <a:spLocks noGrp="1"/>
          </p:cNvSpPr>
          <p:nvPr/>
        </p:nvSpPr>
        <p:spPr bwMode="auto">
          <a:xfrm>
            <a:off x="7162800" y="664368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spcBef>
                <a:spcPct val="50000"/>
              </a:spcBef>
            </a:pPr>
            <a:fld id="{092E4A22-4B24-4166-9F22-0934E6A24F34}" type="slidenum">
              <a:rPr lang="en-US" sz="1000">
                <a:solidFill>
                  <a:srgbClr val="6D6E71"/>
                </a:solidFill>
                <a:latin typeface="Arial Narrow" pitchFamily="34" charset="0"/>
                <a:ea typeface="Arial Unicode MS" pitchFamily="34" charset="-128"/>
                <a:cs typeface="Arial Unicode MS" pitchFamily="34" charset="-128"/>
              </a:rPr>
              <a:pPr algn="r">
                <a:spcBef>
                  <a:spcPct val="50000"/>
                </a:spcBef>
              </a:pPr>
              <a:t>16</a:t>
            </a:fld>
            <a:endParaRPr lang="en-US" sz="1000">
              <a:solidFill>
                <a:srgbClr val="6D6E71"/>
              </a:solidFill>
              <a:latin typeface="Arial Narrow" pitchFamily="34" charset="0"/>
              <a:ea typeface="Arial Unicode MS" pitchFamily="34" charset="-128"/>
              <a:cs typeface="Arial Unicode MS" pitchFamily="34" charset="-128"/>
            </a:endParaRPr>
          </a:p>
        </p:txBody>
      </p:sp>
      <p:sp>
        <p:nvSpPr>
          <p:cNvPr id="956450" name="AutoShape 11"/>
          <p:cNvSpPr>
            <a:spLocks noChangeArrowheads="1"/>
          </p:cNvSpPr>
          <p:nvPr/>
        </p:nvSpPr>
        <p:spPr bwMode="auto">
          <a:xfrm>
            <a:off x="215900" y="6107113"/>
            <a:ext cx="8694738" cy="495300"/>
          </a:xfrm>
          <a:prstGeom prst="roundRect">
            <a:avLst>
              <a:gd name="adj" fmla="val 29009"/>
            </a:avLst>
          </a:prstGeom>
          <a:gradFill rotWithShape="1">
            <a:gsLst>
              <a:gs pos="0">
                <a:srgbClr val="CC0000"/>
              </a:gs>
              <a:gs pos="100000">
                <a:srgbClr val="9A0000"/>
              </a:gs>
            </a:gsLst>
            <a:path path="rect">
              <a:fillToRect t="100000" r="100000"/>
            </a:path>
          </a:gradFill>
          <a:ln w="12700">
            <a:solidFill>
              <a:schemeClr val="bg1"/>
            </a:solidFill>
            <a:round/>
            <a:headEnd type="none" w="sm" len="sm"/>
            <a:tailEnd type="none" w="sm" len="sm"/>
          </a:ln>
          <a:effectLst>
            <a:outerShdw dist="35921" dir="2700000" algn="ctr" rotWithShape="0">
              <a:schemeClr val="tx1">
                <a:alpha val="50000"/>
              </a:schemeClr>
            </a:outerShdw>
          </a:effectLst>
        </p:spPr>
        <p:txBody>
          <a:bodyPr anchor="ctr"/>
          <a:lstStyle/>
          <a:p>
            <a:pPr algn="ctr" eaLnBrk="0" hangingPunct="0">
              <a:lnSpc>
                <a:spcPct val="95000"/>
              </a:lnSpc>
              <a:spcBef>
                <a:spcPct val="50000"/>
              </a:spcBef>
              <a:defRPr/>
            </a:pPr>
            <a:r>
              <a:rPr lang="en-US" sz="2000">
                <a:solidFill>
                  <a:schemeClr val="bg1"/>
                </a:solidFill>
                <a:latin typeface="Arial Narrow" charset="0"/>
                <a:ea typeface="Arial Unicode MS" charset="0"/>
                <a:cs typeface="Arial Unicode MS" charset="0"/>
              </a:rPr>
              <a:t>Most plants use </a:t>
            </a:r>
            <a:r>
              <a:rPr lang="en-US" sz="2000" b="1">
                <a:solidFill>
                  <a:schemeClr val="bg1"/>
                </a:solidFill>
                <a:latin typeface="Arial Narrow" charset="0"/>
                <a:ea typeface="Arial Unicode MS" charset="0"/>
                <a:cs typeface="Arial Unicode MS" charset="0"/>
              </a:rPr>
              <a:t>multiple separate</a:t>
            </a:r>
            <a:r>
              <a:rPr lang="en-US" sz="2000">
                <a:solidFill>
                  <a:schemeClr val="bg1"/>
                </a:solidFill>
                <a:latin typeface="Arial Narrow" charset="0"/>
                <a:ea typeface="Arial Unicode MS" charset="0"/>
                <a:cs typeface="Arial Unicode MS" charset="0"/>
              </a:rPr>
              <a:t> manufacturing control and information technologies</a:t>
            </a:r>
          </a:p>
        </p:txBody>
      </p:sp>
      <p:sp>
        <p:nvSpPr>
          <p:cNvPr id="13326" name="Oval 15"/>
          <p:cNvSpPr>
            <a:spLocks noChangeArrowheads="1"/>
          </p:cNvSpPr>
          <p:nvPr/>
        </p:nvSpPr>
        <p:spPr bwMode="auto">
          <a:xfrm>
            <a:off x="0" y="1104900"/>
            <a:ext cx="1574800" cy="2895600"/>
          </a:xfrm>
          <a:prstGeom prst="ellipse">
            <a:avLst/>
          </a:prstGeom>
          <a:noFill/>
          <a:ln w="57150" cap="sq">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0608" name="Text Box 16"/>
          <p:cNvSpPr txBox="1">
            <a:spLocks noChangeArrowheads="1"/>
          </p:cNvSpPr>
          <p:nvPr/>
        </p:nvSpPr>
        <p:spPr bwMode="auto">
          <a:xfrm>
            <a:off x="123825" y="2487613"/>
            <a:ext cx="1406525" cy="1552575"/>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b="1">
                <a:solidFill>
                  <a:srgbClr val="FFFF00"/>
                </a:solidFill>
                <a:latin typeface="Arial Narrow" charset="0"/>
                <a:ea typeface="+mn-ea"/>
                <a:cs typeface="+mn-cs"/>
              </a:rPr>
              <a:t>Combined</a:t>
            </a:r>
          </a:p>
          <a:p>
            <a:pPr algn="ctr">
              <a:defRPr/>
            </a:pPr>
            <a:r>
              <a:rPr lang="en-US" b="1">
                <a:solidFill>
                  <a:srgbClr val="FFFF00"/>
                </a:solidFill>
                <a:latin typeface="Arial Narrow" charset="0"/>
                <a:ea typeface="+mn-ea"/>
                <a:cs typeface="+mn-cs"/>
              </a:rPr>
              <a:t>Heat &amp; </a:t>
            </a:r>
          </a:p>
          <a:p>
            <a:pPr algn="ctr">
              <a:defRPr/>
            </a:pPr>
            <a:r>
              <a:rPr lang="en-US" b="1">
                <a:solidFill>
                  <a:srgbClr val="FFFF00"/>
                </a:solidFill>
                <a:latin typeface="Arial Narrow" charset="0"/>
                <a:ea typeface="+mn-ea"/>
                <a:cs typeface="+mn-cs"/>
              </a:rPr>
              <a:t>Power</a:t>
            </a:r>
          </a:p>
          <a:p>
            <a:pPr algn="ctr">
              <a:defRPr/>
            </a:pPr>
            <a:r>
              <a:rPr lang="en-US" b="1">
                <a:solidFill>
                  <a:srgbClr val="FFFF00"/>
                </a:solidFill>
                <a:latin typeface="Arial Narrow" charset="0"/>
                <a:ea typeface="+mn-ea"/>
                <a:cs typeface="+mn-cs"/>
              </a:rPr>
              <a:t>(CHP)</a:t>
            </a:r>
          </a:p>
        </p:txBody>
      </p:sp>
      <p:sp>
        <p:nvSpPr>
          <p:cNvPr id="13328" name="Oval 17"/>
          <p:cNvSpPr>
            <a:spLocks noChangeArrowheads="1"/>
          </p:cNvSpPr>
          <p:nvPr/>
        </p:nvSpPr>
        <p:spPr bwMode="auto">
          <a:xfrm rot="-3199166">
            <a:off x="6026944" y="1350169"/>
            <a:ext cx="2503487" cy="1438275"/>
          </a:xfrm>
          <a:prstGeom prst="ellipse">
            <a:avLst/>
          </a:prstGeom>
          <a:noFill/>
          <a:ln w="57150" cap="sq">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0610" name="Text Box 18"/>
          <p:cNvSpPr txBox="1">
            <a:spLocks noChangeArrowheads="1"/>
          </p:cNvSpPr>
          <p:nvPr/>
        </p:nvSpPr>
        <p:spPr bwMode="auto">
          <a:xfrm>
            <a:off x="6334125" y="2170113"/>
            <a:ext cx="2143125" cy="822325"/>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b="1">
                <a:solidFill>
                  <a:srgbClr val="FFFF00"/>
                </a:solidFill>
                <a:latin typeface="Arial Narrow" charset="0"/>
                <a:ea typeface="+mn-ea"/>
                <a:cs typeface="+mn-cs"/>
              </a:rPr>
              <a:t>Energy-efficient </a:t>
            </a:r>
          </a:p>
          <a:p>
            <a:pPr algn="ctr">
              <a:defRPr/>
            </a:pPr>
            <a:r>
              <a:rPr lang="en-US" b="1">
                <a:solidFill>
                  <a:srgbClr val="FFFF00"/>
                </a:solidFill>
                <a:latin typeface="Arial Narrow" charset="0"/>
                <a:ea typeface="+mn-ea"/>
                <a:cs typeface="+mn-cs"/>
              </a:rPr>
              <a:t>Motors</a:t>
            </a:r>
          </a:p>
        </p:txBody>
      </p:sp>
      <p:sp>
        <p:nvSpPr>
          <p:cNvPr id="13330" name="Oval 19"/>
          <p:cNvSpPr>
            <a:spLocks noChangeArrowheads="1"/>
          </p:cNvSpPr>
          <p:nvPr/>
        </p:nvSpPr>
        <p:spPr bwMode="auto">
          <a:xfrm>
            <a:off x="1738313" y="1143000"/>
            <a:ext cx="1778000" cy="2959100"/>
          </a:xfrm>
          <a:prstGeom prst="ellipse">
            <a:avLst/>
          </a:prstGeom>
          <a:noFill/>
          <a:ln w="57150" cap="sq">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0612" name="Text Box 20"/>
          <p:cNvSpPr txBox="1">
            <a:spLocks noChangeArrowheads="1"/>
          </p:cNvSpPr>
          <p:nvPr/>
        </p:nvSpPr>
        <p:spPr bwMode="auto">
          <a:xfrm>
            <a:off x="1814513" y="2503488"/>
            <a:ext cx="1503362" cy="1917700"/>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b="1">
                <a:solidFill>
                  <a:srgbClr val="FFFF00"/>
                </a:solidFill>
                <a:latin typeface="Arial Narrow" charset="0"/>
                <a:ea typeface="ＭＳ Ｐゴシック" charset="-128"/>
                <a:cs typeface="+mn-cs"/>
              </a:rPr>
              <a:t>Distributed</a:t>
            </a:r>
          </a:p>
          <a:p>
            <a:pPr algn="ctr">
              <a:defRPr/>
            </a:pPr>
            <a:r>
              <a:rPr lang="en-US" b="1">
                <a:solidFill>
                  <a:srgbClr val="FFFF00"/>
                </a:solidFill>
                <a:latin typeface="Arial Narrow" charset="0"/>
                <a:ea typeface="ＭＳ Ｐゴシック" charset="-128"/>
                <a:cs typeface="+mn-cs"/>
              </a:rPr>
              <a:t>Control</a:t>
            </a:r>
          </a:p>
          <a:p>
            <a:pPr algn="ctr">
              <a:defRPr/>
            </a:pPr>
            <a:r>
              <a:rPr lang="en-US" b="1">
                <a:solidFill>
                  <a:srgbClr val="FFFF00"/>
                </a:solidFill>
                <a:latin typeface="Arial Narrow" charset="0"/>
                <a:ea typeface="ＭＳ Ｐゴシック" charset="-128"/>
                <a:cs typeface="+mn-cs"/>
              </a:rPr>
              <a:t>Systems</a:t>
            </a:r>
          </a:p>
          <a:p>
            <a:pPr algn="ctr">
              <a:defRPr/>
            </a:pPr>
            <a:r>
              <a:rPr lang="en-US" b="1">
                <a:solidFill>
                  <a:srgbClr val="FFFF00"/>
                </a:solidFill>
                <a:latin typeface="Arial Narrow" charset="0"/>
                <a:ea typeface="ＭＳ Ｐゴシック" charset="-128"/>
                <a:cs typeface="+mn-cs"/>
              </a:rPr>
              <a:t>(DCS)</a:t>
            </a:r>
          </a:p>
          <a:p>
            <a:pPr algn="ctr">
              <a:defRPr/>
            </a:pPr>
            <a:endParaRPr lang="en-US" b="1">
              <a:solidFill>
                <a:srgbClr val="FFFF00"/>
              </a:solidFill>
              <a:latin typeface="Arial Narrow" charset="0"/>
              <a:ea typeface="ＭＳ Ｐゴシック" charset="-128"/>
              <a:cs typeface="+mn-cs"/>
            </a:endParaRPr>
          </a:p>
        </p:txBody>
      </p:sp>
      <p:sp>
        <p:nvSpPr>
          <p:cNvPr id="13332" name="Oval 21"/>
          <p:cNvSpPr>
            <a:spLocks noChangeArrowheads="1"/>
          </p:cNvSpPr>
          <p:nvPr/>
        </p:nvSpPr>
        <p:spPr bwMode="auto">
          <a:xfrm rot="4336720">
            <a:off x="6067426" y="2413000"/>
            <a:ext cx="1744662" cy="3900487"/>
          </a:xfrm>
          <a:prstGeom prst="ellipse">
            <a:avLst/>
          </a:prstGeom>
          <a:noFill/>
          <a:ln w="57150" cap="sq">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0614" name="Text Box 22"/>
          <p:cNvSpPr txBox="1">
            <a:spLocks noChangeArrowheads="1"/>
          </p:cNvSpPr>
          <p:nvPr/>
        </p:nvSpPr>
        <p:spPr bwMode="auto">
          <a:xfrm>
            <a:off x="6376988" y="4329113"/>
            <a:ext cx="1935162" cy="1552575"/>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b="1">
                <a:solidFill>
                  <a:srgbClr val="FFFF00"/>
                </a:solidFill>
                <a:latin typeface="Arial Narrow" charset="0"/>
                <a:ea typeface="+mn-ea"/>
                <a:cs typeface="+mn-cs"/>
              </a:rPr>
              <a:t>Programmable</a:t>
            </a:r>
          </a:p>
          <a:p>
            <a:pPr algn="ctr">
              <a:defRPr/>
            </a:pPr>
            <a:r>
              <a:rPr lang="en-US" b="1">
                <a:solidFill>
                  <a:srgbClr val="FFFF00"/>
                </a:solidFill>
                <a:latin typeface="Arial Narrow" charset="0"/>
                <a:ea typeface="+mn-ea"/>
                <a:cs typeface="+mn-cs"/>
              </a:rPr>
              <a:t>Logic</a:t>
            </a:r>
          </a:p>
          <a:p>
            <a:pPr algn="ctr">
              <a:defRPr/>
            </a:pPr>
            <a:r>
              <a:rPr lang="en-US" b="1">
                <a:solidFill>
                  <a:srgbClr val="FFFF00"/>
                </a:solidFill>
                <a:latin typeface="Arial Narrow" charset="0"/>
                <a:ea typeface="+mn-ea"/>
                <a:cs typeface="+mn-cs"/>
              </a:rPr>
              <a:t>Controllers</a:t>
            </a:r>
          </a:p>
          <a:p>
            <a:pPr algn="ctr">
              <a:defRPr/>
            </a:pPr>
            <a:r>
              <a:rPr lang="en-US" b="1">
                <a:solidFill>
                  <a:srgbClr val="FFFF00"/>
                </a:solidFill>
                <a:latin typeface="Arial Narrow" charset="0"/>
                <a:ea typeface="+mn-ea"/>
                <a:cs typeface="+mn-cs"/>
              </a:rPr>
              <a:t>(PLC)</a:t>
            </a:r>
          </a:p>
        </p:txBody>
      </p:sp>
      <p:sp>
        <p:nvSpPr>
          <p:cNvPr id="13334" name="Oval 23"/>
          <p:cNvSpPr>
            <a:spLocks noChangeArrowheads="1"/>
          </p:cNvSpPr>
          <p:nvPr/>
        </p:nvSpPr>
        <p:spPr bwMode="auto">
          <a:xfrm rot="1810485">
            <a:off x="4546600" y="1073150"/>
            <a:ext cx="1550988" cy="2895600"/>
          </a:xfrm>
          <a:prstGeom prst="ellipse">
            <a:avLst/>
          </a:prstGeom>
          <a:noFill/>
          <a:ln w="57150" cap="sq">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10616" name="Text Box 24"/>
          <p:cNvSpPr txBox="1">
            <a:spLocks noChangeArrowheads="1"/>
          </p:cNvSpPr>
          <p:nvPr/>
        </p:nvSpPr>
        <p:spPr bwMode="auto">
          <a:xfrm>
            <a:off x="4445000" y="2449513"/>
            <a:ext cx="1325563" cy="1187450"/>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b="1">
                <a:solidFill>
                  <a:srgbClr val="FFFF00"/>
                </a:solidFill>
                <a:latin typeface="Arial Narrow" charset="0"/>
                <a:ea typeface="+mn-ea"/>
                <a:cs typeface="+mn-cs"/>
              </a:rPr>
              <a:t>Smart</a:t>
            </a:r>
          </a:p>
          <a:p>
            <a:pPr algn="ctr">
              <a:defRPr/>
            </a:pPr>
            <a:r>
              <a:rPr lang="en-US" b="1">
                <a:solidFill>
                  <a:srgbClr val="FFFF00"/>
                </a:solidFill>
                <a:latin typeface="Arial Narrow" charset="0"/>
                <a:ea typeface="+mn-ea"/>
                <a:cs typeface="+mn-cs"/>
              </a:rPr>
              <a:t>Machines</a:t>
            </a:r>
          </a:p>
          <a:p>
            <a:pPr algn="ctr">
              <a:defRPr/>
            </a:pPr>
            <a:r>
              <a:rPr lang="en-US" b="1">
                <a:solidFill>
                  <a:srgbClr val="FFFF00"/>
                </a:solidFill>
                <a:latin typeface="Arial Narrow" charset="0"/>
                <a:ea typeface="+mn-ea"/>
                <a:cs typeface="+mn-cs"/>
              </a:rPr>
              <a:t>&amp; Robots</a:t>
            </a:r>
          </a:p>
        </p:txBody>
      </p:sp>
      <p:sp>
        <p:nvSpPr>
          <p:cNvPr id="24" name="Footer Placeholder 4"/>
          <p:cNvSpPr txBox="1">
            <a:spLocks noGrp="1"/>
          </p:cNvSpPr>
          <p:nvPr/>
        </p:nvSpPr>
        <p:spPr bwMode="auto">
          <a:xfrm>
            <a:off x="0" y="6618287"/>
            <a:ext cx="9144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a:r>
              <a:rPr lang="en-US" sz="1000" dirty="0">
                <a:solidFill>
                  <a:srgbClr val="6D6E71"/>
                </a:solidFill>
                <a:latin typeface="Arial Narrow" pitchFamily="34" charset="0"/>
                <a:ea typeface="Arial Unicode MS" pitchFamily="34" charset="-128"/>
                <a:cs typeface="Arial Unicode MS" pitchFamily="34" charset="-128"/>
              </a:rPr>
              <a:t>Copyright © 2009 Rockwell Automation, Inc. All rights reserved.</a:t>
            </a:r>
          </a:p>
        </p:txBody>
      </p:sp>
    </p:spTree>
    <p:extLst>
      <p:ext uri="{BB962C8B-B14F-4D97-AF65-F5344CB8AC3E}">
        <p14:creationId xmlns:p14="http://schemas.microsoft.com/office/powerpoint/2010/main" val="375849602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918"/>
                                        </p:tgtEl>
                                        <p:attrNameLst>
                                          <p:attrName>style.visibility</p:attrName>
                                        </p:attrNameLst>
                                      </p:cBhvr>
                                      <p:to>
                                        <p:strVal val="visible"/>
                                      </p:to>
                                    </p:set>
                                    <p:anim calcmode="lin" valueType="num">
                                      <p:cBhvr additive="base">
                                        <p:cTn id="7" dur="500" fill="hold"/>
                                        <p:tgtEl>
                                          <p:spTgt spid="757918"/>
                                        </p:tgtEl>
                                        <p:attrNameLst>
                                          <p:attrName>ppt_x</p:attrName>
                                        </p:attrNameLst>
                                      </p:cBhvr>
                                      <p:tavLst>
                                        <p:tav tm="0">
                                          <p:val>
                                            <p:strVal val="0-#ppt_w/2"/>
                                          </p:val>
                                        </p:tav>
                                        <p:tav tm="100000">
                                          <p:val>
                                            <p:strVal val="#ppt_x"/>
                                          </p:val>
                                        </p:tav>
                                      </p:tavLst>
                                    </p:anim>
                                    <p:anim calcmode="lin" valueType="num">
                                      <p:cBhvr additive="base">
                                        <p:cTn id="8" dur="500" fill="hold"/>
                                        <p:tgtEl>
                                          <p:spTgt spid="7579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57917"/>
                                        </p:tgtEl>
                                        <p:attrNameLst>
                                          <p:attrName>style.visibility</p:attrName>
                                        </p:attrNameLst>
                                      </p:cBhvr>
                                      <p:to>
                                        <p:strVal val="visible"/>
                                      </p:to>
                                    </p:set>
                                    <p:anim calcmode="lin" valueType="num">
                                      <p:cBhvr additive="base">
                                        <p:cTn id="12" dur="500" fill="hold"/>
                                        <p:tgtEl>
                                          <p:spTgt spid="757917"/>
                                        </p:tgtEl>
                                        <p:attrNameLst>
                                          <p:attrName>ppt_x</p:attrName>
                                        </p:attrNameLst>
                                      </p:cBhvr>
                                      <p:tavLst>
                                        <p:tav tm="0">
                                          <p:val>
                                            <p:strVal val="0-#ppt_w/2"/>
                                          </p:val>
                                        </p:tav>
                                        <p:tav tm="100000">
                                          <p:val>
                                            <p:strVal val="#ppt_x"/>
                                          </p:val>
                                        </p:tav>
                                      </p:tavLst>
                                    </p:anim>
                                    <p:anim calcmode="lin" valueType="num">
                                      <p:cBhvr additive="base">
                                        <p:cTn id="13" dur="500" fill="hold"/>
                                        <p:tgtEl>
                                          <p:spTgt spid="75791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57919"/>
                                        </p:tgtEl>
                                        <p:attrNameLst>
                                          <p:attrName>style.visibility</p:attrName>
                                        </p:attrNameLst>
                                      </p:cBhvr>
                                      <p:to>
                                        <p:strVal val="visible"/>
                                      </p:to>
                                    </p:set>
                                    <p:anim calcmode="lin" valueType="num">
                                      <p:cBhvr additive="base">
                                        <p:cTn id="17" dur="500" fill="hold"/>
                                        <p:tgtEl>
                                          <p:spTgt spid="757919"/>
                                        </p:tgtEl>
                                        <p:attrNameLst>
                                          <p:attrName>ppt_x</p:attrName>
                                        </p:attrNameLst>
                                      </p:cBhvr>
                                      <p:tavLst>
                                        <p:tav tm="0">
                                          <p:val>
                                            <p:strVal val="0-#ppt_w/2"/>
                                          </p:val>
                                        </p:tav>
                                        <p:tav tm="100000">
                                          <p:val>
                                            <p:strVal val="#ppt_x"/>
                                          </p:val>
                                        </p:tav>
                                      </p:tavLst>
                                    </p:anim>
                                    <p:anim calcmode="lin" valueType="num">
                                      <p:cBhvr additive="base">
                                        <p:cTn id="18" dur="500" fill="hold"/>
                                        <p:tgtEl>
                                          <p:spTgt spid="7579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57920"/>
                                        </p:tgtEl>
                                        <p:attrNameLst>
                                          <p:attrName>style.visibility</p:attrName>
                                        </p:attrNameLst>
                                      </p:cBhvr>
                                      <p:to>
                                        <p:strVal val="visible"/>
                                      </p:to>
                                    </p:set>
                                    <p:anim calcmode="lin" valueType="num">
                                      <p:cBhvr additive="base">
                                        <p:cTn id="22" dur="500" fill="hold"/>
                                        <p:tgtEl>
                                          <p:spTgt spid="757920"/>
                                        </p:tgtEl>
                                        <p:attrNameLst>
                                          <p:attrName>ppt_x</p:attrName>
                                        </p:attrNameLst>
                                      </p:cBhvr>
                                      <p:tavLst>
                                        <p:tav tm="0">
                                          <p:val>
                                            <p:strVal val="0-#ppt_w/2"/>
                                          </p:val>
                                        </p:tav>
                                        <p:tav tm="100000">
                                          <p:val>
                                            <p:strVal val="#ppt_x"/>
                                          </p:val>
                                        </p:tav>
                                      </p:tavLst>
                                    </p:anim>
                                    <p:anim calcmode="lin" valueType="num">
                                      <p:cBhvr additive="base">
                                        <p:cTn id="23" dur="500" fill="hold"/>
                                        <p:tgtEl>
                                          <p:spTgt spid="75792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57921"/>
                                        </p:tgtEl>
                                        <p:attrNameLst>
                                          <p:attrName>style.visibility</p:attrName>
                                        </p:attrNameLst>
                                      </p:cBhvr>
                                      <p:to>
                                        <p:strVal val="visible"/>
                                      </p:to>
                                    </p:set>
                                    <p:anim calcmode="lin" valueType="num">
                                      <p:cBhvr additive="base">
                                        <p:cTn id="27" dur="500" fill="hold"/>
                                        <p:tgtEl>
                                          <p:spTgt spid="757921"/>
                                        </p:tgtEl>
                                        <p:attrNameLst>
                                          <p:attrName>ppt_x</p:attrName>
                                        </p:attrNameLst>
                                      </p:cBhvr>
                                      <p:tavLst>
                                        <p:tav tm="0">
                                          <p:val>
                                            <p:strVal val="0-#ppt_w/2"/>
                                          </p:val>
                                        </p:tav>
                                        <p:tav tm="100000">
                                          <p:val>
                                            <p:strVal val="#ppt_x"/>
                                          </p:val>
                                        </p:tav>
                                      </p:tavLst>
                                    </p:anim>
                                    <p:anim calcmode="lin" valueType="num">
                                      <p:cBhvr additive="base">
                                        <p:cTn id="28" dur="500" fill="hold"/>
                                        <p:tgtEl>
                                          <p:spTgt spid="75792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57930"/>
                                        </p:tgtEl>
                                        <p:attrNameLst>
                                          <p:attrName>style.visibility</p:attrName>
                                        </p:attrNameLst>
                                      </p:cBhvr>
                                      <p:to>
                                        <p:strVal val="visible"/>
                                      </p:to>
                                    </p:set>
                                    <p:anim calcmode="lin" valueType="num">
                                      <p:cBhvr additive="base">
                                        <p:cTn id="32" dur="500" fill="hold"/>
                                        <p:tgtEl>
                                          <p:spTgt spid="757930"/>
                                        </p:tgtEl>
                                        <p:attrNameLst>
                                          <p:attrName>ppt_x</p:attrName>
                                        </p:attrNameLst>
                                      </p:cBhvr>
                                      <p:tavLst>
                                        <p:tav tm="0">
                                          <p:val>
                                            <p:strVal val="0-#ppt_w/2"/>
                                          </p:val>
                                        </p:tav>
                                        <p:tav tm="100000">
                                          <p:val>
                                            <p:strVal val="#ppt_x"/>
                                          </p:val>
                                        </p:tav>
                                      </p:tavLst>
                                    </p:anim>
                                    <p:anim calcmode="lin" valueType="num">
                                      <p:cBhvr additive="base">
                                        <p:cTn id="33" dur="500" fill="hold"/>
                                        <p:tgtEl>
                                          <p:spTgt spid="75793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55" presetClass="entr" presetSubtype="0" fill="hold" grpId="0" nodeType="afterEffect">
                                  <p:stCondLst>
                                    <p:cond delay="0"/>
                                  </p:stCondLst>
                                  <p:childTnLst>
                                    <p:set>
                                      <p:cBhvr>
                                        <p:cTn id="36" dur="1" fill="hold">
                                          <p:stCondLst>
                                            <p:cond delay="0"/>
                                          </p:stCondLst>
                                        </p:cTn>
                                        <p:tgtEl>
                                          <p:spTgt spid="956450"/>
                                        </p:tgtEl>
                                        <p:attrNameLst>
                                          <p:attrName>style.visibility</p:attrName>
                                        </p:attrNameLst>
                                      </p:cBhvr>
                                      <p:to>
                                        <p:strVal val="visible"/>
                                      </p:to>
                                    </p:set>
                                    <p:anim calcmode="lin" valueType="num">
                                      <p:cBhvr>
                                        <p:cTn id="37" dur="1000" fill="hold"/>
                                        <p:tgtEl>
                                          <p:spTgt spid="956450"/>
                                        </p:tgtEl>
                                        <p:attrNameLst>
                                          <p:attrName>ppt_w</p:attrName>
                                        </p:attrNameLst>
                                      </p:cBhvr>
                                      <p:tavLst>
                                        <p:tav tm="0">
                                          <p:val>
                                            <p:strVal val="#ppt_w*0.70"/>
                                          </p:val>
                                        </p:tav>
                                        <p:tav tm="100000">
                                          <p:val>
                                            <p:strVal val="#ppt_w"/>
                                          </p:val>
                                        </p:tav>
                                      </p:tavLst>
                                    </p:anim>
                                    <p:anim calcmode="lin" valueType="num">
                                      <p:cBhvr>
                                        <p:cTn id="38" dur="1000" fill="hold"/>
                                        <p:tgtEl>
                                          <p:spTgt spid="956450"/>
                                        </p:tgtEl>
                                        <p:attrNameLst>
                                          <p:attrName>ppt_h</p:attrName>
                                        </p:attrNameLst>
                                      </p:cBhvr>
                                      <p:tavLst>
                                        <p:tav tm="0">
                                          <p:val>
                                            <p:strVal val="#ppt_h"/>
                                          </p:val>
                                        </p:tav>
                                        <p:tav tm="100000">
                                          <p:val>
                                            <p:strVal val="#ppt_h"/>
                                          </p:val>
                                        </p:tav>
                                      </p:tavLst>
                                    </p:anim>
                                    <p:animEffect transition="in" filter="fade">
                                      <p:cBhvr>
                                        <p:cTn id="39" dur="1000"/>
                                        <p:tgtEl>
                                          <p:spTgt spid="95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17" grpId="0" animBg="1" autoUpdateAnimBg="0"/>
      <p:bldP spid="757918" grpId="0" animBg="1" autoUpdateAnimBg="0"/>
      <p:bldP spid="757919" grpId="0" animBg="1" autoUpdateAnimBg="0"/>
      <p:bldP spid="757920" grpId="0" animBg="1" autoUpdateAnimBg="0"/>
      <p:bldP spid="757921" grpId="0" animBg="1" autoUpdateAnimBg="0"/>
      <p:bldP spid="757930" grpId="0" animBg="1" autoUpdateAnimBg="0"/>
      <p:bldP spid="9564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3"/>
          <p:cNvPicPr>
            <a:picLocks noChangeAspect="1" noChangeArrowheads="1"/>
          </p:cNvPicPr>
          <p:nvPr/>
        </p:nvPicPr>
        <p:blipFill>
          <a:blip r:embed="rId3">
            <a:extLst>
              <a:ext uri="{28A0092B-C50C-407E-A947-70E740481C1C}">
                <a14:useLocalDpi xmlns:a14="http://schemas.microsoft.com/office/drawing/2010/main" val="0"/>
              </a:ext>
            </a:extLst>
          </a:blip>
          <a:srcRect t="7001"/>
          <a:stretch>
            <a:fillRect/>
          </a:stretch>
        </p:blipFill>
        <p:spPr bwMode="auto">
          <a:xfrm>
            <a:off x="0" y="917575"/>
            <a:ext cx="9144000" cy="5940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26" descr="Cables-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2295525"/>
            <a:ext cx="7153275"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4"/>
          <p:cNvSpPr txBox="1">
            <a:spLocks noGrp="1"/>
          </p:cNvSpPr>
          <p:nvPr/>
        </p:nvSpPr>
        <p:spPr bwMode="auto">
          <a:xfrm>
            <a:off x="0" y="6618287"/>
            <a:ext cx="9144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a:r>
              <a:rPr lang="en-US" sz="1000" dirty="0">
                <a:solidFill>
                  <a:srgbClr val="6D6E71"/>
                </a:solidFill>
                <a:latin typeface="Arial Narrow" pitchFamily="34" charset="0"/>
                <a:ea typeface="Arial Unicode MS" pitchFamily="34" charset="-128"/>
                <a:cs typeface="Arial Unicode MS" pitchFamily="34" charset="-128"/>
              </a:rPr>
              <a:t>Copyright © 2009 Rockwell Automation, Inc. All rights reserved.</a:t>
            </a:r>
          </a:p>
        </p:txBody>
      </p:sp>
      <p:sp>
        <p:nvSpPr>
          <p:cNvPr id="757767" name="Rectangle 7"/>
          <p:cNvSpPr>
            <a:spLocks noChangeArrowheads="1"/>
          </p:cNvSpPr>
          <p:nvPr/>
        </p:nvSpPr>
        <p:spPr bwMode="auto">
          <a:xfrm>
            <a:off x="4044950" y="2073275"/>
            <a:ext cx="76200" cy="381000"/>
          </a:xfrm>
          <a:prstGeom prst="rect">
            <a:avLst/>
          </a:prstGeom>
          <a:gradFill rotWithShape="1">
            <a:gsLst>
              <a:gs pos="0">
                <a:srgbClr val="4D944D"/>
              </a:gs>
              <a:gs pos="50000">
                <a:srgbClr val="006600"/>
              </a:gs>
              <a:gs pos="100000">
                <a:srgbClr val="4D944D"/>
              </a:gs>
            </a:gsLst>
            <a:lin ang="5400000" scaled="1"/>
          </a:gradFill>
          <a:ln w="12700" cap="sq">
            <a:no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a:latin typeface="Arial Narrow" pitchFamily="34" charset="0"/>
              <a:ea typeface="Arial Unicode MS" pitchFamily="34" charset="-128"/>
              <a:cs typeface="Arial Unicode MS" pitchFamily="34" charset="-128"/>
            </a:endParaRPr>
          </a:p>
        </p:txBody>
      </p:sp>
      <p:pic>
        <p:nvPicPr>
          <p:cNvPr id="757775" name="Picture 15" descr="moto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743575" y="3741738"/>
            <a:ext cx="550863" cy="442912"/>
          </a:xfrm>
          <a:prstGeom prst="rect">
            <a:avLst/>
          </a:prstGeom>
          <a:gradFill rotWithShape="1">
            <a:gsLst>
              <a:gs pos="0">
                <a:srgbClr val="438E43"/>
              </a:gs>
              <a:gs pos="50000">
                <a:srgbClr val="006600"/>
              </a:gs>
              <a:gs pos="100000">
                <a:srgbClr val="438E43"/>
              </a:gs>
            </a:gsLst>
            <a:lin ang="5400000" scaled="1"/>
          </a:gradFill>
          <a:ln w="9525">
            <a:noFill/>
            <a:miter lim="800000"/>
            <a:headEnd/>
            <a:tailEnd/>
          </a:ln>
          <a:effectLst>
            <a:outerShdw dist="35921" dir="2700000" algn="ctr" rotWithShape="0">
              <a:srgbClr val="4D4D4D"/>
            </a:outerShdw>
          </a:effectLst>
        </p:spPr>
      </p:pic>
      <p:sp>
        <p:nvSpPr>
          <p:cNvPr id="757915" name="Line 155"/>
          <p:cNvSpPr>
            <a:spLocks noChangeShapeType="1"/>
          </p:cNvSpPr>
          <p:nvPr/>
        </p:nvSpPr>
        <p:spPr bwMode="auto">
          <a:xfrm flipH="1" flipV="1">
            <a:off x="7169150" y="5078413"/>
            <a:ext cx="12700" cy="711200"/>
          </a:xfrm>
          <a:prstGeom prst="line">
            <a:avLst/>
          </a:prstGeom>
          <a:noFill/>
          <a:ln w="76200">
            <a:solidFill>
              <a:srgbClr val="000099"/>
            </a:solidFill>
            <a:round/>
            <a:headEnd/>
            <a:tailEnd/>
          </a:ln>
          <a:effectLst>
            <a:outerShdw dist="35921" dir="2700000" algn="ctr" rotWithShape="0">
              <a:srgbClr val="4D4D4D"/>
            </a:outerShdw>
          </a:effectLst>
        </p:spPr>
        <p:txBody>
          <a:bodyPr/>
          <a:lstStyle/>
          <a:p>
            <a:pPr eaLnBrk="0" hangingPunct="0">
              <a:defRPr/>
            </a:pPr>
            <a:endParaRPr lang="en-US">
              <a:latin typeface="Arial" charset="0"/>
              <a:ea typeface="ＭＳ Ｐゴシック" charset="-128"/>
              <a:cs typeface="+mn-cs"/>
            </a:endParaRPr>
          </a:p>
        </p:txBody>
      </p:sp>
      <p:sp>
        <p:nvSpPr>
          <p:cNvPr id="757917" name="AutoShape 157"/>
          <p:cNvSpPr>
            <a:spLocks noChangeArrowheads="1"/>
          </p:cNvSpPr>
          <p:nvPr/>
        </p:nvSpPr>
        <p:spPr bwMode="auto">
          <a:xfrm>
            <a:off x="1684338" y="1500188"/>
            <a:ext cx="1730375" cy="506412"/>
          </a:xfrm>
          <a:prstGeom prst="wedgeRoundRectCallout">
            <a:avLst>
              <a:gd name="adj1" fmla="val 20917"/>
              <a:gd name="adj2" fmla="val 191065"/>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Continuous</a:t>
            </a:r>
          </a:p>
          <a:p>
            <a:pPr algn="ctr" eaLnBrk="0" hangingPunct="0"/>
            <a:endParaRPr lang="en-GB" b="1">
              <a:solidFill>
                <a:schemeClr val="tx2"/>
              </a:solidFill>
              <a:latin typeface="Arial Narrow" pitchFamily="34" charset="0"/>
              <a:ea typeface="Arial Unicode MS" pitchFamily="34" charset="-128"/>
              <a:cs typeface="Arial Unicode MS" pitchFamily="34" charset="-128"/>
            </a:endParaRPr>
          </a:p>
        </p:txBody>
      </p:sp>
      <p:sp>
        <p:nvSpPr>
          <p:cNvPr id="757918" name="AutoShape 158"/>
          <p:cNvSpPr>
            <a:spLocks noChangeArrowheads="1"/>
          </p:cNvSpPr>
          <p:nvPr/>
        </p:nvSpPr>
        <p:spPr bwMode="auto">
          <a:xfrm>
            <a:off x="112713" y="1443038"/>
            <a:ext cx="1260475" cy="550862"/>
          </a:xfrm>
          <a:prstGeom prst="wedgeRoundRectCallout">
            <a:avLst>
              <a:gd name="adj1" fmla="val 17380"/>
              <a:gd name="adj2" fmla="val 181412"/>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Batch</a:t>
            </a:r>
          </a:p>
          <a:p>
            <a:pPr algn="ctr" eaLnBrk="0" hangingPunct="0"/>
            <a:endParaRPr lang="en-GB" b="1">
              <a:solidFill>
                <a:schemeClr val="bg1"/>
              </a:solidFill>
              <a:latin typeface="Arial Narrow" pitchFamily="34" charset="0"/>
              <a:ea typeface="Arial Unicode MS" pitchFamily="34" charset="-128"/>
              <a:cs typeface="Arial Unicode MS" pitchFamily="34" charset="-128"/>
            </a:endParaRPr>
          </a:p>
        </p:txBody>
      </p:sp>
      <p:sp>
        <p:nvSpPr>
          <p:cNvPr id="757919" name="AutoShape 159"/>
          <p:cNvSpPr>
            <a:spLocks noChangeArrowheads="1"/>
          </p:cNvSpPr>
          <p:nvPr/>
        </p:nvSpPr>
        <p:spPr bwMode="auto">
          <a:xfrm>
            <a:off x="5006975" y="1479550"/>
            <a:ext cx="1379538" cy="541338"/>
          </a:xfrm>
          <a:prstGeom prst="wedgeRoundRectCallout">
            <a:avLst>
              <a:gd name="adj1" fmla="val -30435"/>
              <a:gd name="adj2" fmla="val 181963"/>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Motion</a:t>
            </a:r>
          </a:p>
        </p:txBody>
      </p:sp>
      <p:sp>
        <p:nvSpPr>
          <p:cNvPr id="757920" name="AutoShape 160"/>
          <p:cNvSpPr>
            <a:spLocks noChangeArrowheads="1"/>
          </p:cNvSpPr>
          <p:nvPr/>
        </p:nvSpPr>
        <p:spPr bwMode="auto">
          <a:xfrm>
            <a:off x="6705600" y="1506538"/>
            <a:ext cx="1377950" cy="506412"/>
          </a:xfrm>
          <a:prstGeom prst="wedgeRoundRectCallout">
            <a:avLst>
              <a:gd name="adj1" fmla="val -26500"/>
              <a:gd name="adj2" fmla="val 185111"/>
              <a:gd name="adj3" fmla="val 16667"/>
            </a:avLst>
          </a:prstGeom>
          <a:gradFill rotWithShape="1">
            <a:gsLst>
              <a:gs pos="0">
                <a:srgbClr val="4D944D"/>
              </a:gs>
              <a:gs pos="50000">
                <a:srgbClr val="006600"/>
              </a:gs>
              <a:gs pos="100000">
                <a:srgbClr val="4D944D"/>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Drive</a:t>
            </a:r>
          </a:p>
        </p:txBody>
      </p:sp>
      <p:sp>
        <p:nvSpPr>
          <p:cNvPr id="757921" name="AutoShape 161"/>
          <p:cNvSpPr>
            <a:spLocks noChangeArrowheads="1"/>
          </p:cNvSpPr>
          <p:nvPr/>
        </p:nvSpPr>
        <p:spPr bwMode="auto">
          <a:xfrm>
            <a:off x="7242175" y="3000375"/>
            <a:ext cx="1377950" cy="530225"/>
          </a:xfrm>
          <a:prstGeom prst="wedgeRoundRectCallout">
            <a:avLst>
              <a:gd name="adj1" fmla="val -29606"/>
              <a:gd name="adj2" fmla="val 194310"/>
              <a:gd name="adj3" fmla="val 16667"/>
            </a:avLst>
          </a:prstGeom>
          <a:gradFill rotWithShape="1">
            <a:gsLst>
              <a:gs pos="0">
                <a:srgbClr val="438E43"/>
              </a:gs>
              <a:gs pos="50000">
                <a:srgbClr val="006600"/>
              </a:gs>
              <a:gs pos="100000">
                <a:srgbClr val="438E43"/>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Discrete</a:t>
            </a:r>
          </a:p>
        </p:txBody>
      </p:sp>
      <p:sp>
        <p:nvSpPr>
          <p:cNvPr id="14349" name="Rectangle 165"/>
          <p:cNvSpPr>
            <a:spLocks noGrp="1" noChangeArrowheads="1"/>
          </p:cNvSpPr>
          <p:nvPr>
            <p:ph type="title" idx="4294967295"/>
          </p:nvPr>
        </p:nvSpPr>
        <p:spPr>
          <a:xfrm>
            <a:off x="101918" y="152400"/>
            <a:ext cx="8724900" cy="612475"/>
          </a:xfrm>
        </p:spPr>
        <p:txBody>
          <a:bodyPr lIns="91440" tIns="73152" rIns="91440">
            <a:spAutoFit/>
          </a:bodyPr>
          <a:lstStyle/>
          <a:p>
            <a:r>
              <a:rPr lang="en-US" sz="3200" dirty="0" smtClean="0">
                <a:ea typeface="ＭＳ Ｐゴシック"/>
                <a:cs typeface="ＭＳ Ｐゴシック"/>
              </a:rPr>
              <a:t>Smart Manufacturing 1.0: Plant-wide Optimization</a:t>
            </a:r>
            <a:endParaRPr lang="en-US" sz="3200" b="0" dirty="0" smtClean="0">
              <a:ea typeface="ＭＳ Ｐゴシック"/>
              <a:cs typeface="ＭＳ Ｐゴシック"/>
            </a:endParaRPr>
          </a:p>
        </p:txBody>
      </p:sp>
      <p:sp>
        <p:nvSpPr>
          <p:cNvPr id="757930" name="AutoShape 170"/>
          <p:cNvSpPr>
            <a:spLocks noChangeArrowheads="1"/>
          </p:cNvSpPr>
          <p:nvPr/>
        </p:nvSpPr>
        <p:spPr bwMode="auto">
          <a:xfrm>
            <a:off x="5216525" y="3740150"/>
            <a:ext cx="1260475" cy="550863"/>
          </a:xfrm>
          <a:prstGeom prst="wedgeRoundRectCallout">
            <a:avLst>
              <a:gd name="adj1" fmla="val 4532"/>
              <a:gd name="adj2" fmla="val 167579"/>
              <a:gd name="adj3" fmla="val 16667"/>
            </a:avLst>
          </a:prstGeom>
          <a:gradFill rotWithShape="1">
            <a:gsLst>
              <a:gs pos="0">
                <a:srgbClr val="438E43"/>
              </a:gs>
              <a:gs pos="50000">
                <a:srgbClr val="006600"/>
              </a:gs>
              <a:gs pos="100000">
                <a:srgbClr val="438E43"/>
              </a:gs>
            </a:gsLst>
            <a:lin ang="5400000" scaled="1"/>
          </a:gradFill>
          <a:ln w="9525">
            <a:solidFill>
              <a:schemeClr val="tx1"/>
            </a:solidFill>
            <a:miter lim="800000"/>
            <a:headEnd/>
            <a:tailEnd/>
          </a:ln>
        </p:spPr>
        <p:txBody>
          <a:bodyPr/>
          <a:lstStyle/>
          <a:p>
            <a:pPr algn="ctr" eaLnBrk="0" hangingPunct="0"/>
            <a:r>
              <a:rPr lang="en-GB" b="1">
                <a:solidFill>
                  <a:schemeClr val="bg1"/>
                </a:solidFill>
                <a:latin typeface="Arial Narrow" pitchFamily="34" charset="0"/>
                <a:ea typeface="Arial Unicode MS" pitchFamily="34" charset="-128"/>
                <a:cs typeface="Arial Unicode MS" pitchFamily="34" charset="-128"/>
              </a:rPr>
              <a:t>Safety</a:t>
            </a:r>
          </a:p>
          <a:p>
            <a:pPr algn="ctr" eaLnBrk="0" hangingPunct="0"/>
            <a:endParaRPr lang="en-GB" b="1">
              <a:solidFill>
                <a:schemeClr val="tx2"/>
              </a:solidFill>
              <a:latin typeface="Arial Narrow" pitchFamily="34" charset="0"/>
              <a:ea typeface="Arial Unicode MS" pitchFamily="34" charset="-128"/>
              <a:cs typeface="Arial Unicode MS" pitchFamily="34" charset="-128"/>
            </a:endParaRPr>
          </a:p>
        </p:txBody>
      </p:sp>
      <p:sp>
        <p:nvSpPr>
          <p:cNvPr id="14351" name="Slide Number Placeholder 14"/>
          <p:cNvSpPr txBox="1">
            <a:spLocks noGrp="1"/>
          </p:cNvSpPr>
          <p:nvPr/>
        </p:nvSpPr>
        <p:spPr bwMode="auto">
          <a:xfrm>
            <a:off x="7162800" y="664368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spcBef>
                <a:spcPct val="50000"/>
              </a:spcBef>
            </a:pPr>
            <a:fld id="{9BBED801-5E47-41A1-B89D-46F27A2B4D62}" type="slidenum">
              <a:rPr lang="en-US" sz="1000">
                <a:solidFill>
                  <a:srgbClr val="6D6E71"/>
                </a:solidFill>
                <a:latin typeface="Arial Narrow" pitchFamily="34" charset="0"/>
                <a:ea typeface="Arial Unicode MS" pitchFamily="34" charset="-128"/>
                <a:cs typeface="Arial Unicode MS" pitchFamily="34" charset="-128"/>
              </a:rPr>
              <a:pPr algn="r">
                <a:spcBef>
                  <a:spcPct val="50000"/>
                </a:spcBef>
              </a:pPr>
              <a:t>17</a:t>
            </a:fld>
            <a:endParaRPr lang="en-US" sz="1000">
              <a:solidFill>
                <a:srgbClr val="6D6E71"/>
              </a:solidFill>
              <a:latin typeface="Arial Narrow" pitchFamily="34" charset="0"/>
              <a:ea typeface="Arial Unicode MS" pitchFamily="34" charset="-128"/>
              <a:cs typeface="Arial Unicode MS" pitchFamily="34" charset="-128"/>
            </a:endParaRPr>
          </a:p>
        </p:txBody>
      </p:sp>
      <p:pic>
        <p:nvPicPr>
          <p:cNvPr id="14352" name="Picture 20" descr="j03005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38550" y="2112963"/>
            <a:ext cx="11938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6450" name="AutoShape 11"/>
          <p:cNvSpPr>
            <a:spLocks noChangeArrowheads="1"/>
          </p:cNvSpPr>
          <p:nvPr/>
        </p:nvSpPr>
        <p:spPr bwMode="auto">
          <a:xfrm>
            <a:off x="190500" y="6129338"/>
            <a:ext cx="8694738" cy="495300"/>
          </a:xfrm>
          <a:prstGeom prst="roundRect">
            <a:avLst>
              <a:gd name="adj" fmla="val 29009"/>
            </a:avLst>
          </a:prstGeom>
          <a:gradFill rotWithShape="1">
            <a:gsLst>
              <a:gs pos="0">
                <a:srgbClr val="CC0000"/>
              </a:gs>
              <a:gs pos="100000">
                <a:srgbClr val="9A0000"/>
              </a:gs>
            </a:gsLst>
            <a:path path="rect">
              <a:fillToRect t="100000" r="100000"/>
            </a:path>
          </a:gradFill>
          <a:ln w="12700">
            <a:solidFill>
              <a:schemeClr val="bg1"/>
            </a:solidFill>
            <a:round/>
            <a:headEnd type="none" w="sm" len="sm"/>
            <a:tailEnd type="none" w="sm" len="sm"/>
          </a:ln>
          <a:effectLst>
            <a:outerShdw dist="35921" dir="2700000" algn="ctr" rotWithShape="0">
              <a:schemeClr val="tx1">
                <a:alpha val="50000"/>
              </a:schemeClr>
            </a:outerShdw>
          </a:effectLst>
        </p:spPr>
        <p:txBody>
          <a:bodyPr anchor="ctr"/>
          <a:lstStyle/>
          <a:p>
            <a:pPr algn="ctr" eaLnBrk="0" hangingPunct="0">
              <a:lnSpc>
                <a:spcPct val="95000"/>
              </a:lnSpc>
              <a:spcBef>
                <a:spcPct val="50000"/>
              </a:spcBef>
              <a:defRPr/>
            </a:pPr>
            <a:r>
              <a:rPr lang="en-US" sz="2000">
                <a:solidFill>
                  <a:schemeClr val="bg1"/>
                </a:solidFill>
                <a:latin typeface="Arial Narrow" charset="0"/>
                <a:ea typeface="Arial Unicode MS" charset="0"/>
                <a:cs typeface="Arial Unicode MS" charset="0"/>
              </a:rPr>
              <a:t>End-to-end control and information connectivity </a:t>
            </a:r>
            <a:r>
              <a:rPr lang="en-US" sz="2000" b="1">
                <a:solidFill>
                  <a:schemeClr val="bg1"/>
                </a:solidFill>
                <a:latin typeface="Arial Narrow" charset="0"/>
                <a:ea typeface="Arial Unicode MS" charset="0"/>
                <a:cs typeface="Arial Unicode MS" charset="0"/>
              </a:rPr>
              <a:t>across the plant floor</a:t>
            </a:r>
          </a:p>
        </p:txBody>
      </p:sp>
      <p:sp>
        <p:nvSpPr>
          <p:cNvPr id="112662" name="Text Box 22"/>
          <p:cNvSpPr txBox="1">
            <a:spLocks noChangeArrowheads="1"/>
          </p:cNvSpPr>
          <p:nvPr/>
        </p:nvSpPr>
        <p:spPr bwMode="auto">
          <a:xfrm>
            <a:off x="3486150" y="963613"/>
            <a:ext cx="1457325" cy="1006475"/>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sz="2000" b="1">
                <a:solidFill>
                  <a:srgbClr val="FFFF00"/>
                </a:solidFill>
                <a:latin typeface="Arial Narrow" charset="0"/>
                <a:ea typeface="+mn-ea"/>
                <a:cs typeface="+mn-cs"/>
              </a:rPr>
              <a:t>Industrial</a:t>
            </a:r>
          </a:p>
          <a:p>
            <a:pPr algn="ctr">
              <a:defRPr/>
            </a:pPr>
            <a:r>
              <a:rPr lang="en-US" sz="2000" b="1">
                <a:solidFill>
                  <a:srgbClr val="FFFF00"/>
                </a:solidFill>
                <a:latin typeface="Arial Narrow" charset="0"/>
                <a:ea typeface="+mn-ea"/>
                <a:cs typeface="+mn-cs"/>
              </a:rPr>
              <a:t>Energy</a:t>
            </a:r>
          </a:p>
          <a:p>
            <a:pPr algn="ctr">
              <a:defRPr/>
            </a:pPr>
            <a:r>
              <a:rPr lang="en-US" sz="2000" b="1">
                <a:solidFill>
                  <a:srgbClr val="FFFF00"/>
                </a:solidFill>
                <a:latin typeface="Arial Narrow" charset="0"/>
                <a:ea typeface="+mn-ea"/>
                <a:cs typeface="+mn-cs"/>
              </a:rPr>
              <a:t>Management</a:t>
            </a:r>
          </a:p>
        </p:txBody>
      </p:sp>
      <p:sp>
        <p:nvSpPr>
          <p:cNvPr id="112663" name="Text Box 23"/>
          <p:cNvSpPr txBox="1">
            <a:spLocks noChangeArrowheads="1"/>
          </p:cNvSpPr>
          <p:nvPr/>
        </p:nvSpPr>
        <p:spPr bwMode="auto">
          <a:xfrm>
            <a:off x="2894013" y="3209925"/>
            <a:ext cx="2354262" cy="457200"/>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wrap="none">
            <a:spAutoFit/>
          </a:bodyPr>
          <a:lstStyle/>
          <a:p>
            <a:pPr algn="ctr">
              <a:defRPr/>
            </a:pPr>
            <a:r>
              <a:rPr lang="en-US" b="1">
                <a:solidFill>
                  <a:srgbClr val="FFFF00"/>
                </a:solidFill>
                <a:latin typeface="Arial Narrow" charset="0"/>
                <a:ea typeface="+mn-ea"/>
                <a:cs typeface="+mn-cs"/>
              </a:rPr>
              <a:t>    e.g., Ethernet/IP</a:t>
            </a:r>
          </a:p>
        </p:txBody>
      </p:sp>
      <p:sp>
        <p:nvSpPr>
          <p:cNvPr id="14356" name="Line 24"/>
          <p:cNvSpPr>
            <a:spLocks noChangeShapeType="1"/>
          </p:cNvSpPr>
          <p:nvPr/>
        </p:nvSpPr>
        <p:spPr bwMode="auto">
          <a:xfrm flipH="1">
            <a:off x="2905125" y="3440113"/>
            <a:ext cx="228600" cy="0"/>
          </a:xfrm>
          <a:prstGeom prst="line">
            <a:avLst/>
          </a:prstGeom>
          <a:noFill/>
          <a:ln w="38100" cap="sq">
            <a:solidFill>
              <a:srgbClr val="FFFF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4357" name="Text Box 25"/>
          <p:cNvSpPr txBox="1">
            <a:spLocks noChangeArrowheads="1"/>
          </p:cNvSpPr>
          <p:nvPr/>
        </p:nvSpPr>
        <p:spPr bwMode="auto">
          <a:xfrm>
            <a:off x="209550" y="4040188"/>
            <a:ext cx="394970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buFontTx/>
              <a:buChar char="•"/>
            </a:pPr>
            <a:r>
              <a:rPr lang="en-US" b="1">
                <a:latin typeface="Arial Narrow" pitchFamily="34" charset="0"/>
              </a:rPr>
              <a:t> Networked sensors</a:t>
            </a:r>
          </a:p>
          <a:p>
            <a:pPr eaLnBrk="1" hangingPunct="1">
              <a:buFontTx/>
              <a:buChar char="•"/>
            </a:pPr>
            <a:r>
              <a:rPr lang="en-US" b="1">
                <a:latin typeface="Arial Narrow" pitchFamily="34" charset="0"/>
              </a:rPr>
              <a:t>  Data interoperability standards</a:t>
            </a:r>
          </a:p>
          <a:p>
            <a:pPr eaLnBrk="1" hangingPunct="1">
              <a:buFontTx/>
              <a:buChar char="•"/>
            </a:pPr>
            <a:r>
              <a:rPr lang="en-US" b="1">
                <a:latin typeface="Arial Narrow" pitchFamily="34" charset="0"/>
              </a:rPr>
              <a:t>  Systems communications standards</a:t>
            </a:r>
          </a:p>
          <a:p>
            <a:pPr eaLnBrk="1" hangingPunct="1">
              <a:buFontTx/>
              <a:buChar char="•"/>
            </a:pPr>
            <a:r>
              <a:rPr lang="en-US" b="1">
                <a:latin typeface="Arial Narrow" pitchFamily="34" charset="0"/>
              </a:rPr>
              <a:t>  Automated control systems</a:t>
            </a:r>
          </a:p>
          <a:p>
            <a:pPr eaLnBrk="1" hangingPunct="1">
              <a:buFontTx/>
              <a:buChar char="•"/>
            </a:pPr>
            <a:r>
              <a:rPr lang="en-US" b="1">
                <a:latin typeface="Arial Narrow" pitchFamily="34" charset="0"/>
              </a:rPr>
              <a:t>  Data fusion</a:t>
            </a:r>
          </a:p>
          <a:p>
            <a:pPr eaLnBrk="1" hangingPunct="1">
              <a:buFontTx/>
              <a:buChar char="•"/>
            </a:pPr>
            <a:r>
              <a:rPr lang="en-US" b="1">
                <a:latin typeface="Arial Narrow" pitchFamily="34" charset="0"/>
              </a:rPr>
              <a:t>  Production management software suite</a:t>
            </a:r>
          </a:p>
        </p:txBody>
      </p:sp>
    </p:spTree>
    <p:extLst>
      <p:ext uri="{BB962C8B-B14F-4D97-AF65-F5344CB8AC3E}">
        <p14:creationId xmlns:p14="http://schemas.microsoft.com/office/powerpoint/2010/main" val="8204523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918"/>
                                        </p:tgtEl>
                                        <p:attrNameLst>
                                          <p:attrName>style.visibility</p:attrName>
                                        </p:attrNameLst>
                                      </p:cBhvr>
                                      <p:to>
                                        <p:strVal val="visible"/>
                                      </p:to>
                                    </p:set>
                                    <p:anim calcmode="lin" valueType="num">
                                      <p:cBhvr additive="base">
                                        <p:cTn id="7" dur="500" fill="hold"/>
                                        <p:tgtEl>
                                          <p:spTgt spid="757918"/>
                                        </p:tgtEl>
                                        <p:attrNameLst>
                                          <p:attrName>ppt_x</p:attrName>
                                        </p:attrNameLst>
                                      </p:cBhvr>
                                      <p:tavLst>
                                        <p:tav tm="0">
                                          <p:val>
                                            <p:strVal val="0-#ppt_w/2"/>
                                          </p:val>
                                        </p:tav>
                                        <p:tav tm="100000">
                                          <p:val>
                                            <p:strVal val="#ppt_x"/>
                                          </p:val>
                                        </p:tav>
                                      </p:tavLst>
                                    </p:anim>
                                    <p:anim calcmode="lin" valueType="num">
                                      <p:cBhvr additive="base">
                                        <p:cTn id="8" dur="500" fill="hold"/>
                                        <p:tgtEl>
                                          <p:spTgt spid="7579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57917"/>
                                        </p:tgtEl>
                                        <p:attrNameLst>
                                          <p:attrName>style.visibility</p:attrName>
                                        </p:attrNameLst>
                                      </p:cBhvr>
                                      <p:to>
                                        <p:strVal val="visible"/>
                                      </p:to>
                                    </p:set>
                                    <p:anim calcmode="lin" valueType="num">
                                      <p:cBhvr additive="base">
                                        <p:cTn id="12" dur="500" fill="hold"/>
                                        <p:tgtEl>
                                          <p:spTgt spid="757917"/>
                                        </p:tgtEl>
                                        <p:attrNameLst>
                                          <p:attrName>ppt_x</p:attrName>
                                        </p:attrNameLst>
                                      </p:cBhvr>
                                      <p:tavLst>
                                        <p:tav tm="0">
                                          <p:val>
                                            <p:strVal val="0-#ppt_w/2"/>
                                          </p:val>
                                        </p:tav>
                                        <p:tav tm="100000">
                                          <p:val>
                                            <p:strVal val="#ppt_x"/>
                                          </p:val>
                                        </p:tav>
                                      </p:tavLst>
                                    </p:anim>
                                    <p:anim calcmode="lin" valueType="num">
                                      <p:cBhvr additive="base">
                                        <p:cTn id="13" dur="500" fill="hold"/>
                                        <p:tgtEl>
                                          <p:spTgt spid="75791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57919"/>
                                        </p:tgtEl>
                                        <p:attrNameLst>
                                          <p:attrName>style.visibility</p:attrName>
                                        </p:attrNameLst>
                                      </p:cBhvr>
                                      <p:to>
                                        <p:strVal val="visible"/>
                                      </p:to>
                                    </p:set>
                                    <p:anim calcmode="lin" valueType="num">
                                      <p:cBhvr additive="base">
                                        <p:cTn id="17" dur="500" fill="hold"/>
                                        <p:tgtEl>
                                          <p:spTgt spid="757919"/>
                                        </p:tgtEl>
                                        <p:attrNameLst>
                                          <p:attrName>ppt_x</p:attrName>
                                        </p:attrNameLst>
                                      </p:cBhvr>
                                      <p:tavLst>
                                        <p:tav tm="0">
                                          <p:val>
                                            <p:strVal val="0-#ppt_w/2"/>
                                          </p:val>
                                        </p:tav>
                                        <p:tav tm="100000">
                                          <p:val>
                                            <p:strVal val="#ppt_x"/>
                                          </p:val>
                                        </p:tav>
                                      </p:tavLst>
                                    </p:anim>
                                    <p:anim calcmode="lin" valueType="num">
                                      <p:cBhvr additive="base">
                                        <p:cTn id="18" dur="500" fill="hold"/>
                                        <p:tgtEl>
                                          <p:spTgt spid="75791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57920"/>
                                        </p:tgtEl>
                                        <p:attrNameLst>
                                          <p:attrName>style.visibility</p:attrName>
                                        </p:attrNameLst>
                                      </p:cBhvr>
                                      <p:to>
                                        <p:strVal val="visible"/>
                                      </p:to>
                                    </p:set>
                                    <p:anim calcmode="lin" valueType="num">
                                      <p:cBhvr additive="base">
                                        <p:cTn id="22" dur="500" fill="hold"/>
                                        <p:tgtEl>
                                          <p:spTgt spid="757920"/>
                                        </p:tgtEl>
                                        <p:attrNameLst>
                                          <p:attrName>ppt_x</p:attrName>
                                        </p:attrNameLst>
                                      </p:cBhvr>
                                      <p:tavLst>
                                        <p:tav tm="0">
                                          <p:val>
                                            <p:strVal val="0-#ppt_w/2"/>
                                          </p:val>
                                        </p:tav>
                                        <p:tav tm="100000">
                                          <p:val>
                                            <p:strVal val="#ppt_x"/>
                                          </p:val>
                                        </p:tav>
                                      </p:tavLst>
                                    </p:anim>
                                    <p:anim calcmode="lin" valueType="num">
                                      <p:cBhvr additive="base">
                                        <p:cTn id="23" dur="500" fill="hold"/>
                                        <p:tgtEl>
                                          <p:spTgt spid="75792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757921"/>
                                        </p:tgtEl>
                                        <p:attrNameLst>
                                          <p:attrName>style.visibility</p:attrName>
                                        </p:attrNameLst>
                                      </p:cBhvr>
                                      <p:to>
                                        <p:strVal val="visible"/>
                                      </p:to>
                                    </p:set>
                                    <p:anim calcmode="lin" valueType="num">
                                      <p:cBhvr additive="base">
                                        <p:cTn id="27" dur="500" fill="hold"/>
                                        <p:tgtEl>
                                          <p:spTgt spid="757921"/>
                                        </p:tgtEl>
                                        <p:attrNameLst>
                                          <p:attrName>ppt_x</p:attrName>
                                        </p:attrNameLst>
                                      </p:cBhvr>
                                      <p:tavLst>
                                        <p:tav tm="0">
                                          <p:val>
                                            <p:strVal val="0-#ppt_w/2"/>
                                          </p:val>
                                        </p:tav>
                                        <p:tav tm="100000">
                                          <p:val>
                                            <p:strVal val="#ppt_x"/>
                                          </p:val>
                                        </p:tav>
                                      </p:tavLst>
                                    </p:anim>
                                    <p:anim calcmode="lin" valueType="num">
                                      <p:cBhvr additive="base">
                                        <p:cTn id="28" dur="500" fill="hold"/>
                                        <p:tgtEl>
                                          <p:spTgt spid="75792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757930"/>
                                        </p:tgtEl>
                                        <p:attrNameLst>
                                          <p:attrName>style.visibility</p:attrName>
                                        </p:attrNameLst>
                                      </p:cBhvr>
                                      <p:to>
                                        <p:strVal val="visible"/>
                                      </p:to>
                                    </p:set>
                                    <p:anim calcmode="lin" valueType="num">
                                      <p:cBhvr additive="base">
                                        <p:cTn id="32" dur="500" fill="hold"/>
                                        <p:tgtEl>
                                          <p:spTgt spid="757930"/>
                                        </p:tgtEl>
                                        <p:attrNameLst>
                                          <p:attrName>ppt_x</p:attrName>
                                        </p:attrNameLst>
                                      </p:cBhvr>
                                      <p:tavLst>
                                        <p:tav tm="0">
                                          <p:val>
                                            <p:strVal val="0-#ppt_w/2"/>
                                          </p:val>
                                        </p:tav>
                                        <p:tav tm="100000">
                                          <p:val>
                                            <p:strVal val="#ppt_x"/>
                                          </p:val>
                                        </p:tav>
                                      </p:tavLst>
                                    </p:anim>
                                    <p:anim calcmode="lin" valueType="num">
                                      <p:cBhvr additive="base">
                                        <p:cTn id="33" dur="500" fill="hold"/>
                                        <p:tgtEl>
                                          <p:spTgt spid="75793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55" presetClass="entr" presetSubtype="0" fill="hold" grpId="0" nodeType="afterEffect">
                                  <p:stCondLst>
                                    <p:cond delay="0"/>
                                  </p:stCondLst>
                                  <p:childTnLst>
                                    <p:set>
                                      <p:cBhvr>
                                        <p:cTn id="36" dur="1" fill="hold">
                                          <p:stCondLst>
                                            <p:cond delay="0"/>
                                          </p:stCondLst>
                                        </p:cTn>
                                        <p:tgtEl>
                                          <p:spTgt spid="956450"/>
                                        </p:tgtEl>
                                        <p:attrNameLst>
                                          <p:attrName>style.visibility</p:attrName>
                                        </p:attrNameLst>
                                      </p:cBhvr>
                                      <p:to>
                                        <p:strVal val="visible"/>
                                      </p:to>
                                    </p:set>
                                    <p:anim calcmode="lin" valueType="num">
                                      <p:cBhvr>
                                        <p:cTn id="37" dur="1000" fill="hold"/>
                                        <p:tgtEl>
                                          <p:spTgt spid="956450"/>
                                        </p:tgtEl>
                                        <p:attrNameLst>
                                          <p:attrName>ppt_w</p:attrName>
                                        </p:attrNameLst>
                                      </p:cBhvr>
                                      <p:tavLst>
                                        <p:tav tm="0">
                                          <p:val>
                                            <p:strVal val="#ppt_w*0.70"/>
                                          </p:val>
                                        </p:tav>
                                        <p:tav tm="100000">
                                          <p:val>
                                            <p:strVal val="#ppt_w"/>
                                          </p:val>
                                        </p:tav>
                                      </p:tavLst>
                                    </p:anim>
                                    <p:anim calcmode="lin" valueType="num">
                                      <p:cBhvr>
                                        <p:cTn id="38" dur="1000" fill="hold"/>
                                        <p:tgtEl>
                                          <p:spTgt spid="956450"/>
                                        </p:tgtEl>
                                        <p:attrNameLst>
                                          <p:attrName>ppt_h</p:attrName>
                                        </p:attrNameLst>
                                      </p:cBhvr>
                                      <p:tavLst>
                                        <p:tav tm="0">
                                          <p:val>
                                            <p:strVal val="#ppt_h"/>
                                          </p:val>
                                        </p:tav>
                                        <p:tav tm="100000">
                                          <p:val>
                                            <p:strVal val="#ppt_h"/>
                                          </p:val>
                                        </p:tav>
                                      </p:tavLst>
                                    </p:anim>
                                    <p:animEffect transition="in" filter="fade">
                                      <p:cBhvr>
                                        <p:cTn id="39" dur="1000"/>
                                        <p:tgtEl>
                                          <p:spTgt spid="95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17" grpId="0" animBg="1" autoUpdateAnimBg="0"/>
      <p:bldP spid="757918" grpId="0" animBg="1" autoUpdateAnimBg="0"/>
      <p:bldP spid="757919" grpId="0" animBg="1" autoUpdateAnimBg="0"/>
      <p:bldP spid="757920" grpId="0" animBg="1" autoUpdateAnimBg="0"/>
      <p:bldP spid="757921" grpId="0" animBg="1" autoUpdateAnimBg="0"/>
      <p:bldP spid="757930" grpId="0" animBg="1" autoUpdateAnimBg="0"/>
      <p:bldP spid="9564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200" y="1417638"/>
            <a:ext cx="84867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80000"/>
              </a:lnSpc>
              <a:spcBef>
                <a:spcPct val="50000"/>
              </a:spcBef>
              <a:buFontTx/>
              <a:buChar char="•"/>
            </a:pPr>
            <a:r>
              <a:rPr lang="en-US" sz="2000" b="1">
                <a:latin typeface="Arial Narrow" pitchFamily="34" charset="0"/>
              </a:rPr>
              <a:t>Data capture</a:t>
            </a:r>
            <a:r>
              <a:rPr lang="en-US" sz="2000">
                <a:latin typeface="Arial Narrow" pitchFamily="34" charset="0"/>
              </a:rPr>
              <a:t> with a standard “Universal ID Code” for all product bills of materials and any resources used in the production process</a:t>
            </a:r>
          </a:p>
          <a:p>
            <a:pPr marL="342900" indent="-342900">
              <a:lnSpc>
                <a:spcPct val="80000"/>
              </a:lnSpc>
              <a:spcBef>
                <a:spcPct val="50000"/>
              </a:spcBef>
              <a:buClr>
                <a:srgbClr val="2A547E"/>
              </a:buClr>
              <a:buFontTx/>
              <a:buChar char="•"/>
            </a:pPr>
            <a:r>
              <a:rPr lang="en-US" sz="2000" b="1">
                <a:latin typeface="Arial Narrow" pitchFamily="34" charset="0"/>
              </a:rPr>
              <a:t>Network sensors </a:t>
            </a:r>
            <a:r>
              <a:rPr lang="en-US" sz="2000">
                <a:latin typeface="Arial Narrow" pitchFamily="34" charset="0"/>
              </a:rPr>
              <a:t>in massive numbers throughout manufacturing plants and surrounding environments to provide production data.</a:t>
            </a:r>
            <a:endParaRPr lang="en-US" sz="2000" b="1">
              <a:latin typeface="Arial Narrow" pitchFamily="34" charset="0"/>
            </a:endParaRPr>
          </a:p>
          <a:p>
            <a:pPr marL="342900" indent="-342900">
              <a:lnSpc>
                <a:spcPct val="80000"/>
              </a:lnSpc>
              <a:spcBef>
                <a:spcPct val="50000"/>
              </a:spcBef>
              <a:buClr>
                <a:srgbClr val="2A547E"/>
              </a:buClr>
              <a:buFontTx/>
              <a:buChar char="•"/>
            </a:pPr>
            <a:r>
              <a:rPr lang="en-US" sz="2000" b="1">
                <a:latin typeface="Arial Narrow" pitchFamily="34" charset="0"/>
              </a:rPr>
              <a:t>Data interoperability standards </a:t>
            </a:r>
            <a:r>
              <a:rPr lang="en-US" sz="2000">
                <a:latin typeface="Arial Narrow" pitchFamily="34" charset="0"/>
              </a:rPr>
              <a:t>provides the ability to seamlessly exchange electronic product, process and project data between collaborating groups or companies and across design, construction, maintenance and business systems.</a:t>
            </a:r>
            <a:endParaRPr lang="en-US" sz="2000" b="1">
              <a:latin typeface="Arial Narrow" pitchFamily="34" charset="0"/>
            </a:endParaRPr>
          </a:p>
          <a:p>
            <a:pPr marL="342900" indent="-342900">
              <a:lnSpc>
                <a:spcPct val="80000"/>
              </a:lnSpc>
              <a:spcBef>
                <a:spcPct val="50000"/>
              </a:spcBef>
              <a:buClr>
                <a:srgbClr val="2A547E"/>
              </a:buClr>
              <a:buFontTx/>
              <a:buChar char="•"/>
            </a:pPr>
            <a:r>
              <a:rPr lang="en-US" sz="2000" b="1">
                <a:latin typeface="Arial Narrow" pitchFamily="34" charset="0"/>
              </a:rPr>
              <a:t>Standard communications networks</a:t>
            </a:r>
            <a:r>
              <a:rPr lang="en-US" sz="2000">
                <a:latin typeface="Arial Narrow" pitchFamily="34" charset="0"/>
              </a:rPr>
              <a:t> enable plant-wide data collection and communication across the factory floors and supply chain.</a:t>
            </a:r>
          </a:p>
          <a:p>
            <a:pPr marL="342900" indent="-342900">
              <a:lnSpc>
                <a:spcPct val="80000"/>
              </a:lnSpc>
              <a:spcBef>
                <a:spcPct val="50000"/>
              </a:spcBef>
              <a:buClr>
                <a:srgbClr val="2A547E"/>
              </a:buClr>
              <a:buFontTx/>
              <a:buChar char="•"/>
            </a:pPr>
            <a:r>
              <a:rPr lang="en-US" sz="2000" b="1">
                <a:latin typeface="Arial Narrow" pitchFamily="34" charset="0"/>
              </a:rPr>
              <a:t>Automated control systems </a:t>
            </a:r>
            <a:r>
              <a:rPr lang="en-US" sz="2000">
                <a:latin typeface="Arial Narrow" pitchFamily="34" charset="0"/>
              </a:rPr>
              <a:t>are the workhorse of the production processes and begin data transformation into dynamic information.</a:t>
            </a:r>
          </a:p>
          <a:p>
            <a:pPr marL="342900" indent="-342900">
              <a:lnSpc>
                <a:spcPct val="80000"/>
              </a:lnSpc>
              <a:spcBef>
                <a:spcPct val="50000"/>
              </a:spcBef>
              <a:buClr>
                <a:srgbClr val="2A547E"/>
              </a:buClr>
              <a:buFontTx/>
              <a:buChar char="•"/>
            </a:pPr>
            <a:r>
              <a:rPr lang="en-US" sz="2000" b="1">
                <a:latin typeface="Arial Narrow" pitchFamily="34" charset="0"/>
              </a:rPr>
              <a:t>Data fusion</a:t>
            </a:r>
            <a:r>
              <a:rPr lang="en-US" sz="2000">
                <a:latin typeface="Arial Narrow" pitchFamily="34" charset="0"/>
              </a:rPr>
              <a:t> and information integration create the useful, accessible knowledge that is essential in a network-centric manufacturing environment.</a:t>
            </a:r>
            <a:endParaRPr lang="en-US" sz="2000" b="1">
              <a:latin typeface="Arial Narrow" pitchFamily="34" charset="0"/>
            </a:endParaRPr>
          </a:p>
          <a:p>
            <a:pPr marL="342900" indent="-342900">
              <a:lnSpc>
                <a:spcPct val="80000"/>
              </a:lnSpc>
              <a:spcBef>
                <a:spcPct val="50000"/>
              </a:spcBef>
              <a:buClr>
                <a:srgbClr val="2A547E"/>
              </a:buClr>
              <a:buFontTx/>
              <a:buChar char="•"/>
            </a:pPr>
            <a:r>
              <a:rPr lang="en-US" sz="2000" b="1">
                <a:latin typeface="Arial Narrow" pitchFamily="34" charset="0"/>
              </a:rPr>
              <a:t>Production Software </a:t>
            </a:r>
            <a:r>
              <a:rPr lang="en-US" sz="2000">
                <a:latin typeface="Arial Narrow" pitchFamily="34" charset="0"/>
              </a:rPr>
              <a:t>enables long- and short-term planning; predictive control; optimization; environmental, health and safety management; and other intelligence about manufacturing operations. </a:t>
            </a:r>
          </a:p>
          <a:p>
            <a:pPr marL="342900" indent="-342900">
              <a:lnSpc>
                <a:spcPct val="80000"/>
              </a:lnSpc>
              <a:spcBef>
                <a:spcPct val="20000"/>
              </a:spcBef>
              <a:buClr>
                <a:srgbClr val="2A547E"/>
              </a:buClr>
              <a:buFontTx/>
              <a:buChar char="•"/>
            </a:pPr>
            <a:endParaRPr lang="en-US" sz="2000">
              <a:latin typeface="Arial Narrow" pitchFamily="34" charset="0"/>
            </a:endParaRPr>
          </a:p>
        </p:txBody>
      </p:sp>
      <p:sp>
        <p:nvSpPr>
          <p:cNvPr id="15363" name="Rectangle 3"/>
          <p:cNvSpPr>
            <a:spLocks noChangeArrowheads="1"/>
          </p:cNvSpPr>
          <p:nvPr/>
        </p:nvSpPr>
        <p:spPr bwMode="auto">
          <a:xfrm>
            <a:off x="228600" y="304800"/>
            <a:ext cx="8534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eaLnBrk="0" hangingPunct="0">
              <a:lnSpc>
                <a:spcPct val="85000"/>
              </a:lnSpc>
            </a:pPr>
            <a:r>
              <a:rPr lang="en-US" sz="2800" b="1" dirty="0">
                <a:latin typeface="Arial Narrow" pitchFamily="34" charset="0"/>
              </a:rPr>
              <a:t>Optimize Production Costs, Quality, Safety, Efficiency</a:t>
            </a:r>
            <a:br>
              <a:rPr lang="en-US" sz="2800" b="1" dirty="0">
                <a:latin typeface="Arial Narrow" pitchFamily="34" charset="0"/>
              </a:rPr>
            </a:br>
            <a:r>
              <a:rPr lang="en-US" b="1" i="1" dirty="0">
                <a:latin typeface="Arial Narrow" pitchFamily="34" charset="0"/>
              </a:rPr>
              <a:t>2015 Objectives</a:t>
            </a:r>
          </a:p>
        </p:txBody>
      </p:sp>
      <p:sp>
        <p:nvSpPr>
          <p:cNvPr id="15364" name="Slide Number Placeholder 14"/>
          <p:cNvSpPr txBox="1">
            <a:spLocks noGrp="1"/>
          </p:cNvSpPr>
          <p:nvPr/>
        </p:nvSpPr>
        <p:spPr bwMode="auto">
          <a:xfrm>
            <a:off x="7162800" y="664368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spcBef>
                <a:spcPct val="50000"/>
              </a:spcBef>
            </a:pPr>
            <a:fld id="{694C1265-38F3-4000-8EE2-033D6F10E69A}" type="slidenum">
              <a:rPr lang="en-US" sz="1000">
                <a:solidFill>
                  <a:srgbClr val="6D6E71"/>
                </a:solidFill>
                <a:latin typeface="Arial Narrow" pitchFamily="34" charset="0"/>
                <a:ea typeface="Arial Unicode MS" pitchFamily="34" charset="-128"/>
                <a:cs typeface="Arial Unicode MS" pitchFamily="34" charset="-128"/>
              </a:rPr>
              <a:pPr algn="r">
                <a:spcBef>
                  <a:spcPct val="50000"/>
                </a:spcBef>
              </a:pPr>
              <a:t>18</a:t>
            </a:fld>
            <a:endParaRPr lang="en-US" sz="1000">
              <a:solidFill>
                <a:srgbClr val="6D6E71"/>
              </a:solidFill>
              <a:latin typeface="Arial Narrow" pitchFamily="34" charset="0"/>
              <a:ea typeface="Arial Unicode MS" pitchFamily="34" charset="-128"/>
              <a:cs typeface="Arial Unicode MS" pitchFamily="34" charset="-128"/>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0619867"/>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rrow-RedDemandDrivenOnTop-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411288"/>
            <a:ext cx="8562975"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352425" y="228600"/>
            <a:ext cx="8639175" cy="677863"/>
          </a:xfrm>
        </p:spPr>
        <p:txBody>
          <a:bodyPr>
            <a:noAutofit/>
          </a:bodyPr>
          <a:lstStyle/>
          <a:p>
            <a:r>
              <a:rPr lang="en-US" sz="3200" dirty="0" smtClean="0">
                <a:ea typeface="ＭＳ Ｐゴシック"/>
                <a:cs typeface="ＭＳ Ｐゴシック"/>
              </a:rPr>
              <a:t>Highly-optimized Production &amp; Demand-driven Supply Chain Efficiency</a:t>
            </a:r>
          </a:p>
        </p:txBody>
      </p:sp>
      <p:pic>
        <p:nvPicPr>
          <p:cNvPr id="20484" name="Picture 4" descr="Fac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4016375"/>
            <a:ext cx="2743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3505200" y="5199063"/>
            <a:ext cx="23622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nSpc>
                <a:spcPct val="65000"/>
              </a:lnSpc>
              <a:spcBef>
                <a:spcPct val="50000"/>
              </a:spcBef>
            </a:pPr>
            <a:r>
              <a:rPr lang="en-US" sz="1200">
                <a:latin typeface="Arial Narrow" pitchFamily="34" charset="0"/>
                <a:ea typeface="Arial Unicode MS" pitchFamily="34" charset="-128"/>
                <a:cs typeface="Arial Unicode MS" pitchFamily="34" charset="-128"/>
              </a:rPr>
              <a:t>Manufacturing Plant</a:t>
            </a:r>
          </a:p>
        </p:txBody>
      </p:sp>
      <p:sp>
        <p:nvSpPr>
          <p:cNvPr id="20486" name="Text Box 6"/>
          <p:cNvSpPr txBox="1">
            <a:spLocks noChangeArrowheads="1"/>
          </p:cNvSpPr>
          <p:nvPr/>
        </p:nvSpPr>
        <p:spPr bwMode="auto">
          <a:xfrm>
            <a:off x="1143000" y="3657600"/>
            <a:ext cx="12192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nSpc>
                <a:spcPct val="65000"/>
              </a:lnSpc>
              <a:spcBef>
                <a:spcPct val="50000"/>
              </a:spcBef>
            </a:pPr>
            <a:r>
              <a:rPr lang="en-US" sz="1200">
                <a:latin typeface="Arial Narrow" pitchFamily="34" charset="0"/>
                <a:ea typeface="Arial Unicode MS" pitchFamily="34" charset="-128"/>
                <a:cs typeface="Arial Unicode MS" pitchFamily="34" charset="-128"/>
              </a:rPr>
              <a:t>Supply Chain</a:t>
            </a:r>
          </a:p>
        </p:txBody>
      </p:sp>
      <p:sp>
        <p:nvSpPr>
          <p:cNvPr id="20487" name="Text Box 7"/>
          <p:cNvSpPr txBox="1">
            <a:spLocks noChangeArrowheads="1"/>
          </p:cNvSpPr>
          <p:nvPr/>
        </p:nvSpPr>
        <p:spPr bwMode="auto">
          <a:xfrm>
            <a:off x="7391400" y="6629400"/>
            <a:ext cx="23622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nSpc>
                <a:spcPct val="65000"/>
              </a:lnSpc>
              <a:spcBef>
                <a:spcPct val="50000"/>
              </a:spcBef>
            </a:pPr>
            <a:r>
              <a:rPr lang="en-US" sz="1200">
                <a:latin typeface="Arial Narrow" pitchFamily="34" charset="0"/>
                <a:ea typeface="Arial Unicode MS" pitchFamily="34" charset="-128"/>
                <a:cs typeface="Arial Unicode MS" pitchFamily="34" charset="-128"/>
              </a:rPr>
              <a:t>Customer</a:t>
            </a:r>
          </a:p>
        </p:txBody>
      </p:sp>
      <p:sp>
        <p:nvSpPr>
          <p:cNvPr id="20488" name="Text Box 8"/>
          <p:cNvSpPr txBox="1">
            <a:spLocks noChangeArrowheads="1"/>
          </p:cNvSpPr>
          <p:nvPr/>
        </p:nvSpPr>
        <p:spPr bwMode="auto">
          <a:xfrm>
            <a:off x="5410200" y="5921375"/>
            <a:ext cx="23622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nSpc>
                <a:spcPct val="65000"/>
              </a:lnSpc>
              <a:spcBef>
                <a:spcPct val="50000"/>
              </a:spcBef>
            </a:pPr>
            <a:r>
              <a:rPr lang="en-US" sz="1200">
                <a:latin typeface="Arial Narrow" pitchFamily="34" charset="0"/>
                <a:ea typeface="Arial Unicode MS" pitchFamily="34" charset="-128"/>
                <a:cs typeface="Arial Unicode MS" pitchFamily="34" charset="-128"/>
              </a:rPr>
              <a:t>Distributor</a:t>
            </a:r>
          </a:p>
        </p:txBody>
      </p:sp>
      <p:pic>
        <p:nvPicPr>
          <p:cNvPr id="20489" name="Picture 9" descr="Customer"/>
          <p:cNvPicPr>
            <a:picLocks noChangeAspect="1" noChangeArrowheads="1"/>
          </p:cNvPicPr>
          <p:nvPr/>
        </p:nvPicPr>
        <p:blipFill>
          <a:blip r:embed="rId5" cstate="print">
            <a:extLst>
              <a:ext uri="{28A0092B-C50C-407E-A947-70E740481C1C}">
                <a14:useLocalDpi xmlns:a14="http://schemas.microsoft.com/office/drawing/2010/main" val="0"/>
              </a:ext>
            </a:extLst>
          </a:blip>
          <a:srcRect l="6531" t="5840" r="8571" b="729"/>
          <a:stretch>
            <a:fillRect/>
          </a:stretch>
        </p:blipFill>
        <p:spPr bwMode="auto">
          <a:xfrm>
            <a:off x="8001000" y="5638800"/>
            <a:ext cx="99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SupplyCh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2438400"/>
            <a:ext cx="27432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1"/>
          <p:cNvGrpSpPr>
            <a:grpSpLocks/>
          </p:cNvGrpSpPr>
          <p:nvPr/>
        </p:nvGrpSpPr>
        <p:grpSpPr bwMode="auto">
          <a:xfrm>
            <a:off x="114300" y="1917700"/>
            <a:ext cx="1676400" cy="776288"/>
            <a:chOff x="0" y="1200"/>
            <a:chExt cx="1056" cy="489"/>
          </a:xfrm>
        </p:grpSpPr>
        <p:pic>
          <p:nvPicPr>
            <p:cNvPr id="20497" name="Picture 12" descr="Iron-Ore-Natur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 y="1238"/>
              <a:ext cx="86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3" descr="Forest-NE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200"/>
              <a:ext cx="720"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2" name="Picture 14" descr="Distribut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15000" y="5029200"/>
            <a:ext cx="167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5"/>
          <p:cNvSpPr txBox="1">
            <a:spLocks noChangeArrowheads="1"/>
          </p:cNvSpPr>
          <p:nvPr/>
        </p:nvSpPr>
        <p:spPr bwMode="auto">
          <a:xfrm>
            <a:off x="152400" y="2667000"/>
            <a:ext cx="12954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nSpc>
                <a:spcPct val="65000"/>
              </a:lnSpc>
              <a:spcBef>
                <a:spcPct val="50000"/>
              </a:spcBef>
            </a:pPr>
            <a:r>
              <a:rPr lang="en-US" sz="1200">
                <a:latin typeface="Arial Narrow" pitchFamily="34" charset="0"/>
                <a:ea typeface="Arial Unicode MS" pitchFamily="34" charset="-128"/>
                <a:cs typeface="Arial Unicode MS" pitchFamily="34" charset="-128"/>
              </a:rPr>
              <a:t>Farming</a:t>
            </a:r>
          </a:p>
        </p:txBody>
      </p:sp>
      <p:sp>
        <p:nvSpPr>
          <p:cNvPr id="20494" name="Text Box 16"/>
          <p:cNvSpPr txBox="1">
            <a:spLocks noChangeArrowheads="1"/>
          </p:cNvSpPr>
          <p:nvPr/>
        </p:nvSpPr>
        <p:spPr bwMode="auto">
          <a:xfrm>
            <a:off x="1219200" y="1905000"/>
            <a:ext cx="12954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nSpc>
                <a:spcPct val="65000"/>
              </a:lnSpc>
              <a:spcBef>
                <a:spcPct val="50000"/>
              </a:spcBef>
            </a:pPr>
            <a:r>
              <a:rPr lang="en-US" sz="1200">
                <a:latin typeface="Arial Narrow" pitchFamily="34" charset="0"/>
                <a:ea typeface="Arial Unicode MS" pitchFamily="34" charset="-128"/>
                <a:cs typeface="Arial Unicode MS" pitchFamily="34" charset="-128"/>
              </a:rPr>
              <a:t>Mining</a:t>
            </a:r>
          </a:p>
        </p:txBody>
      </p:sp>
      <p:sp>
        <p:nvSpPr>
          <p:cNvPr id="20495" name="Rectangle 17"/>
          <p:cNvSpPr>
            <a:spLocks noChangeArrowheads="1"/>
          </p:cNvSpPr>
          <p:nvPr/>
        </p:nvSpPr>
        <p:spPr bwMode="auto">
          <a:xfrm>
            <a:off x="228600" y="5029200"/>
            <a:ext cx="373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lstStyle/>
          <a:p>
            <a:pPr>
              <a:spcBef>
                <a:spcPct val="20000"/>
              </a:spcBef>
              <a:buClr>
                <a:srgbClr val="BB2332"/>
              </a:buClr>
              <a:tabLst>
                <a:tab pos="292100" algn="l"/>
              </a:tabLst>
            </a:pPr>
            <a:r>
              <a:rPr kumimoji="1" lang="en-US" b="1" u="sng" dirty="0">
                <a:latin typeface="Arial Narrow" pitchFamily="34" charset="0"/>
                <a:ea typeface="Arial Unicode MS" pitchFamily="34" charset="-128"/>
                <a:cs typeface="Arial Unicode MS" pitchFamily="34" charset="-128"/>
              </a:rPr>
              <a:t>Efficiency Metrics</a:t>
            </a:r>
          </a:p>
          <a:p>
            <a:pPr>
              <a:spcBef>
                <a:spcPct val="20000"/>
              </a:spcBef>
              <a:buClr>
                <a:srgbClr val="BB2332"/>
              </a:buClr>
              <a:tabLst>
                <a:tab pos="292100" algn="l"/>
              </a:tabLst>
            </a:pPr>
            <a:r>
              <a:rPr kumimoji="1" lang="en-US" dirty="0">
                <a:latin typeface="Arial Narrow" pitchFamily="34" charset="0"/>
                <a:ea typeface="Arial Unicode MS" pitchFamily="34" charset="-128"/>
                <a:cs typeface="Arial Unicode MS" pitchFamily="34" charset="-128"/>
              </a:rPr>
              <a:t>for the next hundred years will be a “closed loop equation” with measures like  customization, flexibility, information flow, responsiveness and reuse</a:t>
            </a:r>
            <a:endParaRPr kumimoji="1" lang="en-US" b="1" dirty="0">
              <a:latin typeface="Arial Narrow" pitchFamily="34" charset="0"/>
              <a:ea typeface="Arial Unicode MS" pitchFamily="34" charset="-128"/>
              <a:cs typeface="Arial Unicode MS" pitchFamily="34" charset="-128"/>
            </a:endParaRPr>
          </a:p>
          <a:p>
            <a:pPr>
              <a:spcBef>
                <a:spcPct val="20000"/>
              </a:spcBef>
              <a:buClr>
                <a:srgbClr val="BB2332"/>
              </a:buClr>
              <a:buFontTx/>
              <a:buChar char="•"/>
              <a:tabLst>
                <a:tab pos="292100" algn="l"/>
              </a:tabLst>
            </a:pPr>
            <a:endParaRPr kumimoji="1" lang="en-US" sz="2000" b="1" dirty="0">
              <a:latin typeface="Arial Narrow" pitchFamily="34" charset="0"/>
              <a:ea typeface="Arial Unicode MS" pitchFamily="34" charset="-128"/>
              <a:cs typeface="Arial Unicode MS" pitchFamily="34" charset="-128"/>
            </a:endParaRPr>
          </a:p>
        </p:txBody>
      </p:sp>
      <p:sp>
        <p:nvSpPr>
          <p:cNvPr id="20496" name="Text Box 18"/>
          <p:cNvSpPr txBox="1">
            <a:spLocks noChangeArrowheads="1"/>
          </p:cNvSpPr>
          <p:nvPr/>
        </p:nvSpPr>
        <p:spPr bwMode="auto">
          <a:xfrm>
            <a:off x="5322889" y="1498600"/>
            <a:ext cx="366871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square">
            <a:spAutoFit/>
          </a:bodyPr>
          <a:lstStyle>
            <a:lvl1pPr eaLnBrk="0" hangingPunct="0">
              <a:tabLst>
                <a:tab pos="114300" algn="l"/>
              </a:tabLst>
              <a:defRPr>
                <a:solidFill>
                  <a:schemeClr val="tx1"/>
                </a:solidFill>
                <a:latin typeface="Arial" pitchFamily="34" charset="0"/>
                <a:ea typeface="ＭＳ Ｐゴシック"/>
                <a:cs typeface="ＭＳ Ｐゴシック"/>
              </a:defRPr>
            </a:lvl1pPr>
            <a:lvl2pPr marL="742950" indent="-285750" eaLnBrk="0" hangingPunct="0">
              <a:tabLst>
                <a:tab pos="114300" algn="l"/>
              </a:tabLst>
              <a:defRPr>
                <a:solidFill>
                  <a:schemeClr val="tx1"/>
                </a:solidFill>
                <a:latin typeface="Arial" pitchFamily="34" charset="0"/>
                <a:ea typeface="ＭＳ Ｐゴシック"/>
                <a:cs typeface="ＭＳ Ｐゴシック"/>
              </a:defRPr>
            </a:lvl2pPr>
            <a:lvl3pPr marL="1143000" indent="-228600" eaLnBrk="0" hangingPunct="0">
              <a:tabLst>
                <a:tab pos="114300" algn="l"/>
              </a:tabLst>
              <a:defRPr>
                <a:solidFill>
                  <a:schemeClr val="tx1"/>
                </a:solidFill>
                <a:latin typeface="Arial" pitchFamily="34" charset="0"/>
                <a:ea typeface="ＭＳ Ｐゴシック"/>
                <a:cs typeface="ＭＳ Ｐゴシック"/>
              </a:defRPr>
            </a:lvl3pPr>
            <a:lvl4pPr marL="1600200" indent="-228600" eaLnBrk="0" hangingPunct="0">
              <a:tabLst>
                <a:tab pos="114300" algn="l"/>
              </a:tabLst>
              <a:defRPr>
                <a:solidFill>
                  <a:schemeClr val="tx1"/>
                </a:solidFill>
                <a:latin typeface="Arial" pitchFamily="34" charset="0"/>
                <a:ea typeface="ＭＳ Ｐゴシック"/>
                <a:cs typeface="ＭＳ Ｐゴシック"/>
              </a:defRPr>
            </a:lvl4pPr>
            <a:lvl5pPr marL="2057400" indent="-228600" eaLnBrk="0" hangingPunct="0">
              <a:tabLst>
                <a:tab pos="114300" algn="l"/>
              </a:tabLst>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tabLst>
                <a:tab pos="114300" algn="l"/>
              </a:tabLs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tabLst>
                <a:tab pos="114300" algn="l"/>
              </a:tabLs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tabLst>
                <a:tab pos="114300" algn="l"/>
              </a:tabLs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tabLst>
                <a:tab pos="114300" algn="l"/>
              </a:tabLst>
              <a:defRPr>
                <a:solidFill>
                  <a:schemeClr val="tx1"/>
                </a:solidFill>
                <a:latin typeface="Arial" pitchFamily="34" charset="0"/>
                <a:ea typeface="ＭＳ Ｐゴシック"/>
                <a:cs typeface="ＭＳ Ｐゴシック"/>
              </a:defRPr>
            </a:lvl9pPr>
          </a:lstStyle>
          <a:p>
            <a:pPr>
              <a:lnSpc>
                <a:spcPct val="85000"/>
              </a:lnSpc>
              <a:spcBef>
                <a:spcPct val="50000"/>
              </a:spcBef>
              <a:buFontTx/>
              <a:buChar char="•"/>
            </a:pPr>
            <a:r>
              <a:rPr lang="en-US" sz="2000">
                <a:latin typeface="Arial Narrow" pitchFamily="34" charset="0"/>
                <a:ea typeface="Arial Unicode MS" pitchFamily="34" charset="-128"/>
                <a:cs typeface="Arial Unicode MS" pitchFamily="34" charset="-128"/>
              </a:rPr>
              <a:t> Customers “pushing” demands</a:t>
            </a:r>
          </a:p>
          <a:p>
            <a:pPr>
              <a:lnSpc>
                <a:spcPct val="85000"/>
              </a:lnSpc>
              <a:spcBef>
                <a:spcPct val="50000"/>
              </a:spcBef>
              <a:buFontTx/>
              <a:buChar char="•"/>
            </a:pPr>
            <a:r>
              <a:rPr lang="en-US" sz="2000">
                <a:latin typeface="Arial Narrow" pitchFamily="34" charset="0"/>
                <a:ea typeface="Arial Unicode MS" pitchFamily="34" charset="-128"/>
                <a:cs typeface="Arial Unicode MS" pitchFamily="34" charset="-128"/>
              </a:rPr>
              <a:t> Flexible production of smaller</a:t>
            </a:r>
          </a:p>
          <a:p>
            <a:pPr>
              <a:lnSpc>
                <a:spcPct val="85000"/>
              </a:lnSpc>
              <a:spcBef>
                <a:spcPct val="50000"/>
              </a:spcBef>
            </a:pPr>
            <a:r>
              <a:rPr lang="en-US" sz="2000">
                <a:latin typeface="Arial Narrow" pitchFamily="34" charset="0"/>
                <a:ea typeface="Arial Unicode MS" pitchFamily="34" charset="-128"/>
                <a:cs typeface="Arial Unicode MS" pitchFamily="34" charset="-128"/>
              </a:rPr>
              <a:t>  volumes of custom products </a:t>
            </a:r>
          </a:p>
          <a:p>
            <a:pPr>
              <a:lnSpc>
                <a:spcPct val="85000"/>
              </a:lnSpc>
              <a:spcBef>
                <a:spcPct val="50000"/>
              </a:spcBef>
              <a:buFontTx/>
              <a:buChar char="•"/>
            </a:pPr>
            <a:r>
              <a:rPr lang="en-US" sz="2000">
                <a:latin typeface="Arial Narrow" pitchFamily="34" charset="0"/>
                <a:ea typeface="Arial Unicode MS" pitchFamily="34" charset="-128"/>
                <a:cs typeface="Arial Unicode MS" pitchFamily="34" charset="-128"/>
              </a:rPr>
              <a:t> Less vertically integrated</a:t>
            </a:r>
          </a:p>
          <a:p>
            <a:pPr>
              <a:lnSpc>
                <a:spcPct val="85000"/>
              </a:lnSpc>
              <a:spcBef>
                <a:spcPct val="50000"/>
              </a:spcBef>
              <a:buFontTx/>
              <a:buChar char="•"/>
            </a:pPr>
            <a:r>
              <a:rPr lang="en-US" sz="2000">
                <a:latin typeface="Arial Narrow" pitchFamily="34" charset="0"/>
                <a:ea typeface="Arial Unicode MS" pitchFamily="34" charset="-128"/>
                <a:cs typeface="Arial Unicode MS" pitchFamily="34" charset="-128"/>
              </a:rPr>
              <a:t> More information driven </a:t>
            </a:r>
            <a:br>
              <a:rPr lang="en-US" sz="2000">
                <a:latin typeface="Arial Narrow" pitchFamily="34" charset="0"/>
                <a:ea typeface="Arial Unicode MS" pitchFamily="34" charset="-128"/>
                <a:cs typeface="Arial Unicode MS" pitchFamily="34" charset="-128"/>
              </a:rPr>
            </a:br>
            <a:r>
              <a:rPr lang="en-US" sz="2000">
                <a:latin typeface="Arial Narrow" pitchFamily="34" charset="0"/>
                <a:ea typeface="Arial Unicode MS" pitchFamily="34" charset="-128"/>
                <a:cs typeface="Arial Unicode MS" pitchFamily="34" charset="-128"/>
              </a:rPr>
              <a:t>	and automated</a:t>
            </a:r>
          </a:p>
        </p:txBody>
      </p:sp>
      <p:sp>
        <p:nvSpPr>
          <p:cNvPr id="19" name="Footer Placeholder 4"/>
          <p:cNvSpPr txBox="1">
            <a:spLocks noGrp="1"/>
          </p:cNvSpPr>
          <p:nvPr/>
        </p:nvSpPr>
        <p:spPr bwMode="auto">
          <a:xfrm>
            <a:off x="0" y="6618287"/>
            <a:ext cx="9144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a:r>
              <a:rPr lang="en-US" sz="1000" dirty="0">
                <a:solidFill>
                  <a:srgbClr val="6D6E71"/>
                </a:solidFill>
                <a:latin typeface="Arial Narrow" pitchFamily="34" charset="0"/>
                <a:ea typeface="Arial Unicode MS" pitchFamily="34" charset="-128"/>
                <a:cs typeface="Arial Unicode MS" pitchFamily="34" charset="-128"/>
              </a:rPr>
              <a:t>Copyright © 2009 Rockwell Automation, Inc. All rights reserved.</a:t>
            </a:r>
          </a:p>
        </p:txBody>
      </p:sp>
    </p:spTree>
    <p:extLst>
      <p:ext uri="{BB962C8B-B14F-4D97-AF65-F5344CB8AC3E}">
        <p14:creationId xmlns:p14="http://schemas.microsoft.com/office/powerpoint/2010/main" val="3451848626"/>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28600"/>
            <a:ext cx="8534400" cy="1066800"/>
          </a:xfrm>
        </p:spPr>
        <p:txBody>
          <a:bodyPr>
            <a:noAutofit/>
          </a:bodyPr>
          <a:lstStyle/>
          <a:p>
            <a:pPr eaLnBrk="1" hangingPunct="1">
              <a:defRPr/>
            </a:pPr>
            <a:r>
              <a:rPr lang="en-US" sz="4000" b="1" dirty="0" smtClean="0">
                <a:solidFill>
                  <a:schemeClr val="tx1"/>
                </a:solidFill>
                <a:cs typeface="Arial" charset="0"/>
              </a:rPr>
              <a:t>Safety Contact - a Personal Operation </a:t>
            </a:r>
            <a:endParaRPr lang="en-US" sz="4000" b="1" dirty="0" smtClean="0">
              <a:cs typeface="Arial" charset="0"/>
            </a:endParaRPr>
          </a:p>
        </p:txBody>
      </p:sp>
      <p:pic>
        <p:nvPicPr>
          <p:cNvPr id="51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371600"/>
            <a:ext cx="8382000" cy="4691063"/>
          </a:xfrm>
          <a:noFill/>
        </p:spPr>
      </p:pic>
      <p:sp>
        <p:nvSpPr>
          <p:cNvPr id="5124" name="TextBox 3"/>
          <p:cNvSpPr txBox="1">
            <a:spLocks noChangeArrowheads="1"/>
          </p:cNvSpPr>
          <p:nvPr/>
        </p:nvSpPr>
        <p:spPr bwMode="auto">
          <a:xfrm>
            <a:off x="547688" y="6215063"/>
            <a:ext cx="2043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80" tIns="45641" rIns="91280" bIns="4564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100"/>
              <a:t>Used with permission-DuPont</a:t>
            </a:r>
          </a:p>
        </p:txBody>
      </p:sp>
    </p:spTree>
    <p:extLst>
      <p:ext uri="{BB962C8B-B14F-4D97-AF65-F5344CB8AC3E}">
        <p14:creationId xmlns:p14="http://schemas.microsoft.com/office/powerpoint/2010/main" val="1431725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1"/>
          <p:cNvGrpSpPr>
            <a:grpSpLocks/>
          </p:cNvGrpSpPr>
          <p:nvPr/>
        </p:nvGrpSpPr>
        <p:grpSpPr bwMode="auto">
          <a:xfrm>
            <a:off x="114300" y="1703388"/>
            <a:ext cx="1676400" cy="776287"/>
            <a:chOff x="0" y="0"/>
            <a:chExt cx="1056" cy="489"/>
          </a:xfrm>
        </p:grpSpPr>
        <p:pic>
          <p:nvPicPr>
            <p:cNvPr id="21533" name="Picture 2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38"/>
              <a:ext cx="86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19"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7" name="Picture 37" descr="Cable-NEW"/>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rot="21418767">
            <a:off x="1011238" y="1928813"/>
            <a:ext cx="7889875" cy="4927600"/>
          </a:xfrm>
        </p:spPr>
      </p:pic>
      <p:sp>
        <p:nvSpPr>
          <p:cNvPr id="21509" name="Rectangle 15"/>
          <p:cNvSpPr>
            <a:spLocks noGrp="1" noChangeArrowheads="1"/>
          </p:cNvSpPr>
          <p:nvPr>
            <p:ph type="title"/>
          </p:nvPr>
        </p:nvSpPr>
        <p:spPr>
          <a:xfrm>
            <a:off x="152400" y="304800"/>
            <a:ext cx="8639175" cy="677863"/>
          </a:xfrm>
        </p:spPr>
        <p:txBody>
          <a:bodyPr rIns="132080">
            <a:noAutofit/>
          </a:bodyPr>
          <a:lstStyle/>
          <a:p>
            <a:pPr marL="39688"/>
            <a:r>
              <a:rPr lang="en-US" sz="3200" dirty="0" smtClean="0">
                <a:ea typeface="ＭＳ Ｐゴシック"/>
                <a:cs typeface="ＭＳ Ｐゴシック"/>
              </a:rPr>
              <a:t>What’s Different about Highly-optimized Plants and Dynamic, Demand-driven Supply Networks?</a:t>
            </a:r>
          </a:p>
        </p:txBody>
      </p:sp>
      <p:sp>
        <p:nvSpPr>
          <p:cNvPr id="21510" name="Rectangle 16"/>
          <p:cNvSpPr>
            <a:spLocks/>
          </p:cNvSpPr>
          <p:nvPr/>
        </p:nvSpPr>
        <p:spPr bwMode="auto">
          <a:xfrm>
            <a:off x="1143000" y="3443288"/>
            <a:ext cx="1231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65000"/>
              </a:lnSpc>
              <a:spcBef>
                <a:spcPts val="1350"/>
              </a:spcBef>
            </a:pPr>
            <a:r>
              <a:rPr lang="en-US" sz="1200">
                <a:latin typeface="Arial Narrow" pitchFamily="34" charset="0"/>
                <a:sym typeface="Arial Narrow" pitchFamily="34" charset="0"/>
              </a:rPr>
              <a:t>Supply Chain</a:t>
            </a:r>
          </a:p>
        </p:txBody>
      </p:sp>
      <p:sp>
        <p:nvSpPr>
          <p:cNvPr id="21511" name="Rectangle 17"/>
          <p:cNvSpPr>
            <a:spLocks/>
          </p:cNvSpPr>
          <p:nvPr/>
        </p:nvSpPr>
        <p:spPr bwMode="auto">
          <a:xfrm>
            <a:off x="7391400" y="6415088"/>
            <a:ext cx="2374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65000"/>
              </a:lnSpc>
              <a:spcBef>
                <a:spcPts val="1350"/>
              </a:spcBef>
            </a:pPr>
            <a:r>
              <a:rPr lang="en-US" sz="1200">
                <a:latin typeface="Arial Narrow" pitchFamily="34" charset="0"/>
                <a:sym typeface="Arial Narrow" pitchFamily="34" charset="0"/>
              </a:rPr>
              <a:t>Customer</a:t>
            </a:r>
          </a:p>
        </p:txBody>
      </p:sp>
      <p:sp>
        <p:nvSpPr>
          <p:cNvPr id="21512" name="Rectangle 18"/>
          <p:cNvSpPr>
            <a:spLocks/>
          </p:cNvSpPr>
          <p:nvPr/>
        </p:nvSpPr>
        <p:spPr bwMode="auto">
          <a:xfrm>
            <a:off x="5410200" y="5707063"/>
            <a:ext cx="2374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65000"/>
              </a:lnSpc>
              <a:spcBef>
                <a:spcPts val="1350"/>
              </a:spcBef>
            </a:pPr>
            <a:r>
              <a:rPr lang="en-US" sz="1200">
                <a:latin typeface="Arial Narrow" pitchFamily="34" charset="0"/>
                <a:sym typeface="Arial Narrow" pitchFamily="34" charset="0"/>
              </a:rPr>
              <a:t>Distributor</a:t>
            </a:r>
          </a:p>
        </p:txBody>
      </p:sp>
      <p:pic>
        <p:nvPicPr>
          <p:cNvPr id="21513" name="Picture 19"/>
          <p:cNvPicPr>
            <a:picLocks noChangeArrowheads="1"/>
          </p:cNvPicPr>
          <p:nvPr/>
        </p:nvPicPr>
        <p:blipFill>
          <a:blip r:embed="rId5" cstate="print">
            <a:extLst>
              <a:ext uri="{28A0092B-C50C-407E-A947-70E740481C1C}">
                <a14:useLocalDpi xmlns:a14="http://schemas.microsoft.com/office/drawing/2010/main" val="0"/>
              </a:ext>
            </a:extLst>
          </a:blip>
          <a:srcRect l="6529" t="5838" r="8571" b="729"/>
          <a:stretch>
            <a:fillRect/>
          </a:stretch>
        </p:blipFill>
        <p:spPr bwMode="auto">
          <a:xfrm>
            <a:off x="8001000" y="5424488"/>
            <a:ext cx="99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2224088"/>
            <a:ext cx="274320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4"/>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4814888"/>
            <a:ext cx="167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25"/>
          <p:cNvSpPr>
            <a:spLocks/>
          </p:cNvSpPr>
          <p:nvPr/>
        </p:nvSpPr>
        <p:spPr bwMode="auto">
          <a:xfrm>
            <a:off x="152400" y="2452688"/>
            <a:ext cx="1308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65000"/>
              </a:lnSpc>
              <a:spcBef>
                <a:spcPts val="1350"/>
              </a:spcBef>
            </a:pPr>
            <a:r>
              <a:rPr lang="en-US" sz="1200">
                <a:latin typeface="Arial Narrow" pitchFamily="34" charset="0"/>
                <a:sym typeface="Arial Narrow" pitchFamily="34" charset="0"/>
              </a:rPr>
              <a:t>Farming</a:t>
            </a:r>
          </a:p>
        </p:txBody>
      </p:sp>
      <p:sp>
        <p:nvSpPr>
          <p:cNvPr id="21517" name="Rectangle 26"/>
          <p:cNvSpPr>
            <a:spLocks/>
          </p:cNvSpPr>
          <p:nvPr/>
        </p:nvSpPr>
        <p:spPr bwMode="auto">
          <a:xfrm>
            <a:off x="1219200" y="1690688"/>
            <a:ext cx="1308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65000"/>
              </a:lnSpc>
              <a:spcBef>
                <a:spcPts val="1350"/>
              </a:spcBef>
            </a:pPr>
            <a:r>
              <a:rPr lang="en-US" sz="1200">
                <a:latin typeface="Arial Narrow" pitchFamily="34" charset="0"/>
                <a:sym typeface="Arial Narrow" pitchFamily="34" charset="0"/>
              </a:rPr>
              <a:t>Mining</a:t>
            </a:r>
          </a:p>
        </p:txBody>
      </p:sp>
      <p:sp>
        <p:nvSpPr>
          <p:cNvPr id="85019" name="Freeform 27"/>
          <p:cNvSpPr>
            <a:spLocks/>
          </p:cNvSpPr>
          <p:nvPr/>
        </p:nvSpPr>
        <p:spPr bwMode="auto">
          <a:xfrm>
            <a:off x="5681663" y="2638425"/>
            <a:ext cx="820737" cy="2506663"/>
          </a:xfrm>
          <a:custGeom>
            <a:avLst/>
            <a:gdLst>
              <a:gd name="T0" fmla="*/ 0 w 21600"/>
              <a:gd name="T1" fmla="*/ 2147483647 h 21600"/>
              <a:gd name="T2" fmla="*/ 2147483647 w 21600"/>
              <a:gd name="T3" fmla="*/ 2147483647 h 21600"/>
              <a:gd name="T4" fmla="*/ 2147483647 w 21600"/>
              <a:gd name="T5" fmla="*/ 0 h 21600"/>
              <a:gd name="T6" fmla="*/ 0 w 21600"/>
              <a:gd name="T7" fmla="*/ 2147483647 h 21600"/>
              <a:gd name="T8" fmla="*/ 0 w 21600"/>
              <a:gd name="T9" fmla="*/ 2147483647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301"/>
                </a:moveTo>
                <a:lnTo>
                  <a:pt x="21600" y="21600"/>
                </a:lnTo>
                <a:lnTo>
                  <a:pt x="19595" y="0"/>
                </a:lnTo>
                <a:lnTo>
                  <a:pt x="0" y="301"/>
                </a:lnTo>
                <a:close/>
                <a:moveTo>
                  <a:pt x="0" y="301"/>
                </a:moveTo>
              </a:path>
            </a:pathLst>
          </a:custGeom>
          <a:solidFill>
            <a:srgbClr val="969696">
              <a:alpha val="25882"/>
            </a:srgbClr>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lstStyle/>
          <a:p>
            <a:pPr eaLnBrk="0" hangingPunct="0"/>
            <a:endParaRPr lang="en-US"/>
          </a:p>
        </p:txBody>
      </p:sp>
      <p:pic>
        <p:nvPicPr>
          <p:cNvPr id="85020" name="Picture 2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1152525"/>
            <a:ext cx="2286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1" name="Rectangle 29"/>
          <p:cNvSpPr>
            <a:spLocks/>
          </p:cNvSpPr>
          <p:nvPr/>
        </p:nvSpPr>
        <p:spPr bwMode="auto">
          <a:xfrm>
            <a:off x="6934200" y="1447800"/>
            <a:ext cx="192087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spcBef>
                <a:spcPts val="413"/>
              </a:spcBef>
              <a:tabLst>
                <a:tab pos="330200" algn="l"/>
                <a:tab pos="952500" algn="l"/>
              </a:tabLst>
            </a:pPr>
            <a:r>
              <a:rPr lang="en-US">
                <a:latin typeface="Arial Narrow" pitchFamily="34" charset="0"/>
                <a:sym typeface="Arial Narrow" pitchFamily="34" charset="0"/>
              </a:rPr>
              <a:t>Distributors, like Walmart, already demand that manufacturers </a:t>
            </a:r>
            <a:r>
              <a:rPr lang="en-US">
                <a:solidFill>
                  <a:srgbClr val="BB2332"/>
                </a:solidFill>
                <a:latin typeface="Arial Narrow" pitchFamily="34" charset="0"/>
                <a:sym typeface="Arial Narrow" pitchFamily="34" charset="0"/>
              </a:rPr>
              <a:t>own and manage inventory</a:t>
            </a:r>
            <a:r>
              <a:rPr lang="en-US">
                <a:latin typeface="Arial Narrow" pitchFamily="34" charset="0"/>
                <a:sym typeface="Arial Narrow" pitchFamily="34" charset="0"/>
              </a:rPr>
              <a:t> in their stores. </a:t>
            </a:r>
          </a:p>
        </p:txBody>
      </p:sp>
      <p:sp>
        <p:nvSpPr>
          <p:cNvPr id="21521" name="Rectangle 30"/>
          <p:cNvSpPr>
            <a:spLocks/>
          </p:cNvSpPr>
          <p:nvPr/>
        </p:nvSpPr>
        <p:spPr bwMode="auto">
          <a:xfrm>
            <a:off x="3505200" y="4806950"/>
            <a:ext cx="2374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nSpc>
                <a:spcPct val="65000"/>
              </a:lnSpc>
              <a:spcBef>
                <a:spcPts val="1350"/>
              </a:spcBef>
            </a:pPr>
            <a:r>
              <a:rPr lang="en-US" sz="1200">
                <a:latin typeface="Arial Narrow" pitchFamily="34" charset="0"/>
                <a:sym typeface="Arial Narrow" pitchFamily="34" charset="0"/>
              </a:rPr>
              <a:t>Manufacturing Plant</a:t>
            </a:r>
          </a:p>
        </p:txBody>
      </p:sp>
      <p:pic>
        <p:nvPicPr>
          <p:cNvPr id="21522" name="Picture 3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3794125"/>
            <a:ext cx="2438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Text Box 32"/>
          <p:cNvSpPr txBox="1">
            <a:spLocks noChangeArrowheads="1"/>
          </p:cNvSpPr>
          <p:nvPr/>
        </p:nvSpPr>
        <p:spPr bwMode="auto">
          <a:xfrm>
            <a:off x="233363" y="5137150"/>
            <a:ext cx="61864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r>
              <a:rPr lang="en-US" b="1" u="sng">
                <a:latin typeface="Arial Narrow" pitchFamily="34" charset="0"/>
              </a:rPr>
              <a:t>Information Flow:</a:t>
            </a:r>
          </a:p>
          <a:p>
            <a:pPr eaLnBrk="1" hangingPunct="1"/>
            <a:r>
              <a:rPr lang="en-US">
                <a:latin typeface="Arial Narrow" pitchFamily="34" charset="0"/>
              </a:rPr>
              <a:t>ICT is reversing relationships </a:t>
            </a:r>
          </a:p>
          <a:p>
            <a:pPr eaLnBrk="1" hangingPunct="1"/>
            <a:r>
              <a:rPr lang="en-US">
                <a:latin typeface="Arial Narrow" pitchFamily="34" charset="0"/>
              </a:rPr>
              <a:t>by increasing the transparency of</a:t>
            </a:r>
          </a:p>
          <a:p>
            <a:pPr eaLnBrk="1" hangingPunct="1"/>
            <a:r>
              <a:rPr lang="en-US">
                <a:latin typeface="Arial Narrow" pitchFamily="34" charset="0"/>
              </a:rPr>
              <a:t>data up the supply chain such as inventories</a:t>
            </a:r>
          </a:p>
          <a:p>
            <a:pPr eaLnBrk="1" hangingPunct="1"/>
            <a:r>
              <a:rPr lang="en-US">
                <a:latin typeface="Arial Narrow" pitchFamily="34" charset="0"/>
              </a:rPr>
              <a:t>and someday total business operations</a:t>
            </a:r>
          </a:p>
        </p:txBody>
      </p:sp>
      <p:sp>
        <p:nvSpPr>
          <p:cNvPr id="21524" name="Slide Number Placeholder 14"/>
          <p:cNvSpPr txBox="1">
            <a:spLocks noGrp="1"/>
          </p:cNvSpPr>
          <p:nvPr/>
        </p:nvSpPr>
        <p:spPr bwMode="auto">
          <a:xfrm>
            <a:off x="7162800" y="664368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a:spcBef>
                <a:spcPct val="50000"/>
              </a:spcBef>
            </a:pPr>
            <a:fld id="{76DF8D8B-5660-4B01-BC61-29A8BFA1FD3F}" type="slidenum">
              <a:rPr lang="en-US" sz="1000">
                <a:solidFill>
                  <a:srgbClr val="6D6E71"/>
                </a:solidFill>
                <a:latin typeface="Arial Narrow" pitchFamily="34" charset="0"/>
                <a:ea typeface="Arial Unicode MS" pitchFamily="34" charset="-128"/>
                <a:cs typeface="Arial Unicode MS" pitchFamily="34" charset="-128"/>
              </a:rPr>
              <a:pPr algn="r">
                <a:spcBef>
                  <a:spcPct val="50000"/>
                </a:spcBef>
              </a:pPr>
              <a:t>20</a:t>
            </a:fld>
            <a:endParaRPr lang="en-US" sz="1000">
              <a:solidFill>
                <a:srgbClr val="6D6E71"/>
              </a:solidFill>
              <a:latin typeface="Arial Narrow" pitchFamily="34" charset="0"/>
              <a:ea typeface="Arial Unicode MS" pitchFamily="34" charset="-128"/>
              <a:cs typeface="Arial Unicode MS" pitchFamily="34" charset="-128"/>
            </a:endParaRPr>
          </a:p>
        </p:txBody>
      </p:sp>
      <p:sp>
        <p:nvSpPr>
          <p:cNvPr id="22" name="Footer Placeholder 4"/>
          <p:cNvSpPr txBox="1">
            <a:spLocks noGrp="1"/>
          </p:cNvSpPr>
          <p:nvPr/>
        </p:nvSpPr>
        <p:spPr bwMode="auto">
          <a:xfrm>
            <a:off x="0" y="6618287"/>
            <a:ext cx="9144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a:r>
              <a:rPr lang="en-US" sz="1000" dirty="0">
                <a:solidFill>
                  <a:srgbClr val="6D6E71"/>
                </a:solidFill>
                <a:latin typeface="Arial Narrow" pitchFamily="34" charset="0"/>
                <a:ea typeface="Arial Unicode MS" pitchFamily="34" charset="-128"/>
                <a:cs typeface="Arial Unicode MS" pitchFamily="34" charset="-128"/>
              </a:rPr>
              <a:t>Copyright © 2009 Rockwell Automation, Inc. All rights reserved.</a:t>
            </a:r>
          </a:p>
        </p:txBody>
      </p:sp>
    </p:spTree>
    <p:extLst>
      <p:ext uri="{BB962C8B-B14F-4D97-AF65-F5344CB8AC3E}">
        <p14:creationId xmlns:p14="http://schemas.microsoft.com/office/powerpoint/2010/main" val="13108166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500"/>
                                  </p:stCondLst>
                                  <p:childTnLst>
                                    <p:set>
                                      <p:cBhvr>
                                        <p:cTn id="6" dur="1" fill="hold">
                                          <p:stCondLst>
                                            <p:cond delay="0"/>
                                          </p:stCondLst>
                                        </p:cTn>
                                        <p:tgtEl>
                                          <p:spTgt spid="85020"/>
                                        </p:tgtEl>
                                        <p:attrNameLst>
                                          <p:attrName>style.visibility</p:attrName>
                                        </p:attrNameLst>
                                      </p:cBhvr>
                                      <p:to>
                                        <p:strVal val="visible"/>
                                      </p:to>
                                    </p:set>
                                    <p:anim calcmode="lin" valueType="num">
                                      <p:cBhvr>
                                        <p:cTn id="7" dur="500" fill="hold"/>
                                        <p:tgtEl>
                                          <p:spTgt spid="85020"/>
                                        </p:tgtEl>
                                        <p:attrNameLst>
                                          <p:attrName>ppt_w</p:attrName>
                                        </p:attrNameLst>
                                      </p:cBhvr>
                                      <p:tavLst>
                                        <p:tav tm="0">
                                          <p:val>
                                            <p:fltVal val="0"/>
                                          </p:val>
                                        </p:tav>
                                        <p:tav tm="100000">
                                          <p:val>
                                            <p:strVal val="#ppt_w"/>
                                          </p:val>
                                        </p:tav>
                                      </p:tavLst>
                                    </p:anim>
                                    <p:anim calcmode="lin" valueType="num">
                                      <p:cBhvr>
                                        <p:cTn id="8" dur="500" fill="hold"/>
                                        <p:tgtEl>
                                          <p:spTgt spid="850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 presetClass="entr" presetSubtype="2" fill="hold" grpId="0" nodeType="afterEffect">
                                  <p:stCondLst>
                                    <p:cond delay="500"/>
                                  </p:stCondLst>
                                  <p:childTnLst>
                                    <p:set>
                                      <p:cBhvr>
                                        <p:cTn id="11" dur="1" fill="hold">
                                          <p:stCondLst>
                                            <p:cond delay="0"/>
                                          </p:stCondLst>
                                        </p:cTn>
                                        <p:tgtEl>
                                          <p:spTgt spid="85021"/>
                                        </p:tgtEl>
                                        <p:attrNameLst>
                                          <p:attrName>style.visibility</p:attrName>
                                        </p:attrNameLst>
                                      </p:cBhvr>
                                      <p:to>
                                        <p:strVal val="visible"/>
                                      </p:to>
                                    </p:set>
                                    <p:anim calcmode="lin" valueType="num">
                                      <p:cBhvr additive="base">
                                        <p:cTn id="12" dur="500" fill="hold"/>
                                        <p:tgtEl>
                                          <p:spTgt spid="85021"/>
                                        </p:tgtEl>
                                        <p:attrNameLst>
                                          <p:attrName>ppt_x</p:attrName>
                                        </p:attrNameLst>
                                      </p:cBhvr>
                                      <p:tavLst>
                                        <p:tav tm="0">
                                          <p:val>
                                            <p:strVal val="1+#ppt_w/2"/>
                                          </p:val>
                                        </p:tav>
                                        <p:tav tm="100000">
                                          <p:val>
                                            <p:strVal val="#ppt_x"/>
                                          </p:val>
                                        </p:tav>
                                      </p:tavLst>
                                    </p:anim>
                                    <p:anim calcmode="lin" valueType="num">
                                      <p:cBhvr additive="base">
                                        <p:cTn id="13" dur="500" fill="hold"/>
                                        <p:tgtEl>
                                          <p:spTgt spid="8502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2" presetClass="entr" presetSubtype="1" fill="hold" grpId="0" nodeType="afterEffect">
                                  <p:stCondLst>
                                    <p:cond delay="500"/>
                                  </p:stCondLst>
                                  <p:childTnLst>
                                    <p:set>
                                      <p:cBhvr>
                                        <p:cTn id="16" dur="1" fill="hold">
                                          <p:stCondLst>
                                            <p:cond delay="0"/>
                                          </p:stCondLst>
                                        </p:cTn>
                                        <p:tgtEl>
                                          <p:spTgt spid="85019"/>
                                        </p:tgtEl>
                                        <p:attrNameLst>
                                          <p:attrName>style.visibility</p:attrName>
                                        </p:attrNameLst>
                                      </p:cBhvr>
                                      <p:to>
                                        <p:strVal val="visible"/>
                                      </p:to>
                                    </p:set>
                                    <p:animEffect transition="in" filter="wipe(up)">
                                      <p:cBhvr>
                                        <p:cTn id="17" dur="500"/>
                                        <p:tgtEl>
                                          <p:spTgt spid="85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19" grpId="0" animBg="1"/>
      <p:bldP spid="8502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11488" y="1568450"/>
            <a:ext cx="1057275" cy="333375"/>
          </a:xfrm>
          <a:prstGeom prst="rect">
            <a:avLst/>
          </a:prstGeom>
          <a:noFill/>
          <a:ln w="12700">
            <a:noFill/>
            <a:miter lim="800000"/>
            <a:headEnd/>
            <a:tailEnd/>
          </a:ln>
          <a:effectLst/>
        </p:spPr>
        <p:txBody>
          <a:bodyPr lIns="90488" tIns="44450" rIns="90488" bIns="44450">
            <a:spAutoFit/>
          </a:bodyPr>
          <a:lstStyle/>
          <a:p>
            <a:pPr>
              <a:spcBef>
                <a:spcPct val="50000"/>
              </a:spcBef>
            </a:pPr>
            <a:r>
              <a:rPr lang="en-US" sz="1600" b="1">
                <a:latin typeface="Arial" charset="0"/>
              </a:rPr>
              <a:t>Auditing</a:t>
            </a:r>
          </a:p>
        </p:txBody>
      </p:sp>
      <p:sp>
        <p:nvSpPr>
          <p:cNvPr id="6147" name="Rectangle 3"/>
          <p:cNvSpPr>
            <a:spLocks noChangeArrowheads="1"/>
          </p:cNvSpPr>
          <p:nvPr/>
        </p:nvSpPr>
        <p:spPr bwMode="auto">
          <a:xfrm>
            <a:off x="4133850" y="1309688"/>
            <a:ext cx="1516063"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Process</a:t>
            </a:r>
          </a:p>
          <a:p>
            <a:pPr algn="ctr"/>
            <a:r>
              <a:rPr lang="en-US" sz="1600" b="1">
                <a:latin typeface="Arial" charset="0"/>
              </a:rPr>
              <a:t>Technology</a:t>
            </a:r>
          </a:p>
        </p:txBody>
      </p:sp>
      <p:sp>
        <p:nvSpPr>
          <p:cNvPr id="6148" name="Rectangle 4"/>
          <p:cNvSpPr>
            <a:spLocks noChangeArrowheads="1"/>
          </p:cNvSpPr>
          <p:nvPr/>
        </p:nvSpPr>
        <p:spPr bwMode="auto">
          <a:xfrm>
            <a:off x="5610225" y="1508125"/>
            <a:ext cx="2592388" cy="822325"/>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Operating</a:t>
            </a:r>
          </a:p>
          <a:p>
            <a:pPr algn="ctr"/>
            <a:r>
              <a:rPr lang="en-US" sz="1600" b="1">
                <a:latin typeface="Arial" charset="0"/>
              </a:rPr>
              <a:t>Procedures and Safe </a:t>
            </a:r>
          </a:p>
          <a:p>
            <a:pPr algn="ctr"/>
            <a:r>
              <a:rPr lang="en-US" sz="1600" b="1">
                <a:latin typeface="Arial" charset="0"/>
              </a:rPr>
              <a:t>Practices</a:t>
            </a:r>
          </a:p>
        </p:txBody>
      </p:sp>
      <p:sp>
        <p:nvSpPr>
          <p:cNvPr id="6149" name="Rectangle 5"/>
          <p:cNvSpPr>
            <a:spLocks noChangeArrowheads="1"/>
          </p:cNvSpPr>
          <p:nvPr/>
        </p:nvSpPr>
        <p:spPr bwMode="auto">
          <a:xfrm>
            <a:off x="6659563" y="2547938"/>
            <a:ext cx="1885950"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Management of</a:t>
            </a:r>
          </a:p>
          <a:p>
            <a:pPr algn="ctr"/>
            <a:r>
              <a:rPr lang="en-US" sz="1600" b="1">
                <a:latin typeface="Arial" charset="0"/>
              </a:rPr>
              <a:t>Change</a:t>
            </a:r>
          </a:p>
        </p:txBody>
      </p:sp>
      <p:sp>
        <p:nvSpPr>
          <p:cNvPr id="6150" name="Rectangle 6"/>
          <p:cNvSpPr>
            <a:spLocks noChangeArrowheads="1"/>
          </p:cNvSpPr>
          <p:nvPr/>
        </p:nvSpPr>
        <p:spPr bwMode="auto">
          <a:xfrm>
            <a:off x="6897688" y="3462338"/>
            <a:ext cx="2097087"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Process Hazards</a:t>
            </a:r>
          </a:p>
          <a:p>
            <a:pPr algn="ctr"/>
            <a:r>
              <a:rPr lang="en-US" sz="1600" b="1">
                <a:latin typeface="Arial" charset="0"/>
              </a:rPr>
              <a:t>Analysis</a:t>
            </a:r>
          </a:p>
        </p:txBody>
      </p:sp>
      <p:sp>
        <p:nvSpPr>
          <p:cNvPr id="6151" name="Rectangle 7"/>
          <p:cNvSpPr>
            <a:spLocks noChangeArrowheads="1"/>
          </p:cNvSpPr>
          <p:nvPr/>
        </p:nvSpPr>
        <p:spPr bwMode="auto">
          <a:xfrm>
            <a:off x="6818313" y="4576763"/>
            <a:ext cx="2222500" cy="333375"/>
          </a:xfrm>
          <a:prstGeom prst="rect">
            <a:avLst/>
          </a:prstGeom>
          <a:noFill/>
          <a:ln w="12700">
            <a:noFill/>
            <a:miter lim="800000"/>
            <a:headEnd/>
            <a:tailEnd/>
          </a:ln>
          <a:effectLst/>
        </p:spPr>
        <p:txBody>
          <a:bodyPr lIns="90488" tIns="44450" rIns="90488" bIns="44450">
            <a:spAutoFit/>
          </a:bodyPr>
          <a:lstStyle/>
          <a:p>
            <a:r>
              <a:rPr lang="en-US" sz="1600" b="1">
                <a:latin typeface="Arial" charset="0"/>
              </a:rPr>
              <a:t>Quality Assurance</a:t>
            </a:r>
          </a:p>
        </p:txBody>
      </p:sp>
      <p:sp>
        <p:nvSpPr>
          <p:cNvPr id="6152" name="Rectangle 8"/>
          <p:cNvSpPr>
            <a:spLocks noChangeArrowheads="1"/>
          </p:cNvSpPr>
          <p:nvPr/>
        </p:nvSpPr>
        <p:spPr bwMode="auto">
          <a:xfrm>
            <a:off x="5602288" y="5405438"/>
            <a:ext cx="2332037"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Prestart-Up Safety</a:t>
            </a:r>
          </a:p>
          <a:p>
            <a:pPr algn="ctr"/>
            <a:r>
              <a:rPr lang="en-US" sz="1600" b="1">
                <a:latin typeface="Arial" charset="0"/>
              </a:rPr>
              <a:t>Reviews</a:t>
            </a:r>
          </a:p>
        </p:txBody>
      </p:sp>
      <p:sp>
        <p:nvSpPr>
          <p:cNvPr id="6153" name="Rectangle 9"/>
          <p:cNvSpPr>
            <a:spLocks noChangeArrowheads="1"/>
          </p:cNvSpPr>
          <p:nvPr/>
        </p:nvSpPr>
        <p:spPr bwMode="auto">
          <a:xfrm>
            <a:off x="3700463" y="5986463"/>
            <a:ext cx="2463800" cy="333375"/>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Mechanical Integrity</a:t>
            </a:r>
          </a:p>
        </p:txBody>
      </p:sp>
      <p:sp>
        <p:nvSpPr>
          <p:cNvPr id="6154" name="Rectangle 10"/>
          <p:cNvSpPr>
            <a:spLocks noChangeArrowheads="1"/>
          </p:cNvSpPr>
          <p:nvPr/>
        </p:nvSpPr>
        <p:spPr bwMode="auto">
          <a:xfrm>
            <a:off x="1674813" y="5443538"/>
            <a:ext cx="2393950"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Management of</a:t>
            </a:r>
          </a:p>
          <a:p>
            <a:pPr algn="ctr"/>
            <a:r>
              <a:rPr lang="en-US" sz="1600" b="1">
                <a:latin typeface="Arial" charset="0"/>
              </a:rPr>
              <a:t>“Subtle” Change</a:t>
            </a:r>
          </a:p>
        </p:txBody>
      </p:sp>
      <p:sp>
        <p:nvSpPr>
          <p:cNvPr id="6155" name="Rectangle 11"/>
          <p:cNvSpPr>
            <a:spLocks noChangeArrowheads="1"/>
          </p:cNvSpPr>
          <p:nvPr/>
        </p:nvSpPr>
        <p:spPr bwMode="auto">
          <a:xfrm>
            <a:off x="901700" y="1900238"/>
            <a:ext cx="2481263"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Emergency Planning</a:t>
            </a:r>
          </a:p>
          <a:p>
            <a:pPr algn="ctr"/>
            <a:r>
              <a:rPr lang="en-US" sz="1600" b="1">
                <a:latin typeface="Arial" charset="0"/>
              </a:rPr>
              <a:t>and Response</a:t>
            </a:r>
          </a:p>
        </p:txBody>
      </p:sp>
      <p:sp>
        <p:nvSpPr>
          <p:cNvPr id="6156" name="Rectangle 12"/>
          <p:cNvSpPr>
            <a:spLocks noChangeArrowheads="1"/>
          </p:cNvSpPr>
          <p:nvPr/>
        </p:nvSpPr>
        <p:spPr bwMode="auto">
          <a:xfrm>
            <a:off x="260350" y="2519363"/>
            <a:ext cx="2741613" cy="333375"/>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Management of Change</a:t>
            </a:r>
          </a:p>
        </p:txBody>
      </p:sp>
      <p:sp>
        <p:nvSpPr>
          <p:cNvPr id="6157" name="Rectangle 13"/>
          <p:cNvSpPr>
            <a:spLocks noChangeArrowheads="1"/>
          </p:cNvSpPr>
          <p:nvPr/>
        </p:nvSpPr>
        <p:spPr bwMode="auto">
          <a:xfrm>
            <a:off x="196850" y="3119438"/>
            <a:ext cx="2557463"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Incident Investigation</a:t>
            </a:r>
          </a:p>
          <a:p>
            <a:pPr algn="ctr"/>
            <a:r>
              <a:rPr lang="en-US" sz="1600" b="1">
                <a:latin typeface="Arial" charset="0"/>
              </a:rPr>
              <a:t>and Reporting</a:t>
            </a:r>
          </a:p>
        </p:txBody>
      </p:sp>
      <p:sp>
        <p:nvSpPr>
          <p:cNvPr id="6158" name="Rectangle 14"/>
          <p:cNvSpPr>
            <a:spLocks noChangeArrowheads="1"/>
          </p:cNvSpPr>
          <p:nvPr/>
        </p:nvSpPr>
        <p:spPr bwMode="auto">
          <a:xfrm>
            <a:off x="376238" y="3976688"/>
            <a:ext cx="2301875"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Contractor Safety</a:t>
            </a:r>
          </a:p>
          <a:p>
            <a:pPr algn="ctr"/>
            <a:r>
              <a:rPr lang="en-US" sz="1600" b="1">
                <a:latin typeface="Arial" charset="0"/>
              </a:rPr>
              <a:t>and Performance</a:t>
            </a:r>
          </a:p>
        </p:txBody>
      </p:sp>
      <p:sp>
        <p:nvSpPr>
          <p:cNvPr id="6159" name="Rectangle 15"/>
          <p:cNvSpPr>
            <a:spLocks noChangeArrowheads="1"/>
          </p:cNvSpPr>
          <p:nvPr/>
        </p:nvSpPr>
        <p:spPr bwMode="auto">
          <a:xfrm>
            <a:off x="1008063" y="4681538"/>
            <a:ext cx="2089150" cy="577850"/>
          </a:xfrm>
          <a:prstGeom prst="rect">
            <a:avLst/>
          </a:prstGeom>
          <a:noFill/>
          <a:ln w="12700">
            <a:noFill/>
            <a:miter lim="800000"/>
            <a:headEnd/>
            <a:tailEnd/>
          </a:ln>
          <a:effectLst/>
        </p:spPr>
        <p:txBody>
          <a:bodyPr lIns="90488" tIns="44450" rIns="90488" bIns="44450">
            <a:spAutoFit/>
          </a:bodyPr>
          <a:lstStyle/>
          <a:p>
            <a:pPr algn="ctr"/>
            <a:r>
              <a:rPr lang="en-US" sz="1600" b="1">
                <a:latin typeface="Arial" charset="0"/>
              </a:rPr>
              <a:t>Training and</a:t>
            </a:r>
          </a:p>
          <a:p>
            <a:pPr algn="ctr"/>
            <a:r>
              <a:rPr lang="en-US" sz="1600" b="1">
                <a:latin typeface="Arial" charset="0"/>
              </a:rPr>
              <a:t>Performance</a:t>
            </a:r>
          </a:p>
        </p:txBody>
      </p:sp>
      <p:sp>
        <p:nvSpPr>
          <p:cNvPr id="6160" name="Rectangle 16"/>
          <p:cNvSpPr>
            <a:spLocks noChangeArrowheads="1"/>
          </p:cNvSpPr>
          <p:nvPr/>
        </p:nvSpPr>
        <p:spPr bwMode="auto">
          <a:xfrm>
            <a:off x="381000" y="152400"/>
            <a:ext cx="8448675" cy="1013098"/>
          </a:xfrm>
          <a:prstGeom prst="rect">
            <a:avLst/>
          </a:prstGeom>
          <a:noFill/>
          <a:ln w="12700">
            <a:noFill/>
            <a:miter lim="800000"/>
            <a:headEnd/>
            <a:tailEnd/>
          </a:ln>
          <a:effectLst/>
        </p:spPr>
        <p:txBody>
          <a:bodyPr lIns="90488" tIns="44450" rIns="90488" bIns="44450">
            <a:spAutoFit/>
          </a:bodyPr>
          <a:lstStyle/>
          <a:p>
            <a:r>
              <a:rPr lang="en-US" sz="3000" b="1" dirty="0" smtClean="0">
                <a:latin typeface="Arial" charset="0"/>
              </a:rPr>
              <a:t>DuPont </a:t>
            </a:r>
          </a:p>
          <a:p>
            <a:r>
              <a:rPr lang="en-US" sz="3000" b="1" dirty="0" smtClean="0">
                <a:latin typeface="Arial" charset="0"/>
              </a:rPr>
              <a:t>Process </a:t>
            </a:r>
            <a:r>
              <a:rPr lang="en-US" sz="3000" b="1" dirty="0">
                <a:latin typeface="Arial" charset="0"/>
              </a:rPr>
              <a:t>Safety and Risk Management Model</a:t>
            </a:r>
          </a:p>
        </p:txBody>
      </p:sp>
      <p:graphicFrame>
        <p:nvGraphicFramePr>
          <p:cNvPr id="6161" name="Object 17">
            <a:hlinkClick r:id="" action="ppaction://ole?verb=0"/>
          </p:cNvPr>
          <p:cNvGraphicFramePr>
            <a:graphicFrameLocks/>
          </p:cNvGraphicFramePr>
          <p:nvPr/>
        </p:nvGraphicFramePr>
        <p:xfrm>
          <a:off x="2524125" y="1905000"/>
          <a:ext cx="4513263" cy="3806825"/>
        </p:xfrm>
        <a:graphic>
          <a:graphicData uri="http://schemas.openxmlformats.org/presentationml/2006/ole">
            <mc:AlternateContent xmlns:mc="http://schemas.openxmlformats.org/markup-compatibility/2006">
              <mc:Choice xmlns:v="urn:schemas-microsoft-com:vml" Requires="v">
                <p:oleObj spid="_x0000_s1104" r:id="rId4" imgW="4511520" imgH="3805200" progId="">
                  <p:embed/>
                </p:oleObj>
              </mc:Choice>
              <mc:Fallback>
                <p:oleObj r:id="rId4" imgW="4511520" imgH="38052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1905000"/>
                        <a:ext cx="4513263"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25"/>
          <p:cNvGrpSpPr>
            <a:grpSpLocks/>
          </p:cNvGrpSpPr>
          <p:nvPr/>
        </p:nvGrpSpPr>
        <p:grpSpPr bwMode="auto">
          <a:xfrm>
            <a:off x="1054100" y="476250"/>
            <a:ext cx="7283450" cy="6381750"/>
            <a:chOff x="664" y="300"/>
            <a:chExt cx="4588" cy="4020"/>
          </a:xfrm>
        </p:grpSpPr>
        <p:grpSp>
          <p:nvGrpSpPr>
            <p:cNvPr id="3" name="Group 22"/>
            <p:cNvGrpSpPr>
              <a:grpSpLocks/>
            </p:cNvGrpSpPr>
            <p:nvPr/>
          </p:nvGrpSpPr>
          <p:grpSpPr bwMode="auto">
            <a:xfrm>
              <a:off x="664" y="802"/>
              <a:ext cx="4588" cy="3090"/>
              <a:chOff x="664" y="802"/>
              <a:chExt cx="4588" cy="3090"/>
            </a:xfrm>
          </p:grpSpPr>
          <p:graphicFrame>
            <p:nvGraphicFramePr>
              <p:cNvPr id="6162" name="Object 18">
                <a:hlinkClick r:id="" action="ppaction://ole?verb=0"/>
              </p:cNvPr>
              <p:cNvGraphicFramePr>
                <a:graphicFrameLocks/>
              </p:cNvGraphicFramePr>
              <p:nvPr/>
            </p:nvGraphicFramePr>
            <p:xfrm>
              <a:off x="664" y="940"/>
              <a:ext cx="3705" cy="2472"/>
            </p:xfrm>
            <a:graphic>
              <a:graphicData uri="http://schemas.openxmlformats.org/presentationml/2006/ole">
                <mc:AlternateContent xmlns:mc="http://schemas.openxmlformats.org/markup-compatibility/2006">
                  <mc:Choice xmlns:v="urn:schemas-microsoft-com:vml" Requires="v">
                    <p:oleObj spid="_x0000_s1105" r:id="rId6" imgW="5879880" imgH="3922560" progId="">
                      <p:embed/>
                    </p:oleObj>
                  </mc:Choice>
                  <mc:Fallback>
                    <p:oleObj r:id="rId6" imgW="5879880" imgH="3922560" progId="">
                      <p:embed/>
                      <p:pic>
                        <p:nvPicPr>
                          <p:cNvPr id="0" name="Picture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 y="940"/>
                            <a:ext cx="3705" cy="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3" name="Object 19">
                <a:hlinkClick r:id="" action="ppaction://ole?verb=0"/>
              </p:cNvPr>
              <p:cNvGraphicFramePr>
                <a:graphicFrameLocks/>
              </p:cNvGraphicFramePr>
              <p:nvPr/>
            </p:nvGraphicFramePr>
            <p:xfrm>
              <a:off x="1547" y="802"/>
              <a:ext cx="3705" cy="2472"/>
            </p:xfrm>
            <a:graphic>
              <a:graphicData uri="http://schemas.openxmlformats.org/presentationml/2006/ole">
                <mc:AlternateContent xmlns:mc="http://schemas.openxmlformats.org/markup-compatibility/2006">
                  <mc:Choice xmlns:v="urn:schemas-microsoft-com:vml" Requires="v">
                    <p:oleObj spid="_x0000_s1106" r:id="rId8" imgW="5879880" imgH="3922560" progId="">
                      <p:embed/>
                    </p:oleObj>
                  </mc:Choice>
                  <mc:Fallback>
                    <p:oleObj r:id="rId8" imgW="5879880" imgH="3922560" progId="">
                      <p:embed/>
                      <p:pic>
                        <p:nvPicPr>
                          <p:cNvPr id="0" name="Picture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 y="802"/>
                            <a:ext cx="3705" cy="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4" name="Rectangle 20"/>
              <p:cNvSpPr>
                <a:spLocks noChangeArrowheads="1"/>
              </p:cNvSpPr>
              <p:nvPr/>
            </p:nvSpPr>
            <p:spPr bwMode="auto">
              <a:xfrm>
                <a:off x="2619" y="2112"/>
                <a:ext cx="828" cy="401"/>
              </a:xfrm>
              <a:prstGeom prst="rect">
                <a:avLst/>
              </a:prstGeom>
              <a:noFill/>
              <a:ln w="12700">
                <a:noFill/>
                <a:miter lim="800000"/>
                <a:headEnd/>
                <a:tailEnd/>
              </a:ln>
              <a:effectLst>
                <a:outerShdw dist="35921" dir="2700000" algn="ctr" rotWithShape="0">
                  <a:schemeClr val="tx1"/>
                </a:outerShdw>
              </a:effectLst>
            </p:spPr>
            <p:txBody>
              <a:bodyPr wrap="none" lIns="90488" tIns="44450" rIns="90488" bIns="44450">
                <a:spAutoFit/>
              </a:bodyPr>
              <a:lstStyle/>
              <a:p>
                <a:pPr algn="ctr"/>
                <a:r>
                  <a:rPr lang="en-US" sz="1200" b="1">
                    <a:solidFill>
                      <a:srgbClr val="FFFFFF"/>
                    </a:solidFill>
                    <a:effectLst>
                      <a:outerShdw blurRad="38100" dist="38100" dir="2700000" algn="tl">
                        <a:srgbClr val="C0C0C0"/>
                      </a:outerShdw>
                    </a:effectLst>
                    <a:latin typeface="Arial" charset="0"/>
                  </a:rPr>
                  <a:t>MANAGEMENT</a:t>
                </a:r>
              </a:p>
              <a:p>
                <a:pPr algn="ctr"/>
                <a:r>
                  <a:rPr lang="en-US" sz="1200" b="1">
                    <a:solidFill>
                      <a:srgbClr val="FFFFFF"/>
                    </a:solidFill>
                    <a:effectLst>
                      <a:outerShdw blurRad="38100" dist="38100" dir="2700000" algn="tl">
                        <a:srgbClr val="C0C0C0"/>
                      </a:outerShdw>
                    </a:effectLst>
                    <a:latin typeface="Arial" charset="0"/>
                  </a:rPr>
                  <a:t>LEADERSHIP &amp;</a:t>
                </a:r>
              </a:p>
              <a:p>
                <a:pPr algn="ctr"/>
                <a:r>
                  <a:rPr lang="en-US" sz="1200" b="1">
                    <a:solidFill>
                      <a:srgbClr val="FFFFFF"/>
                    </a:solidFill>
                    <a:effectLst>
                      <a:outerShdw blurRad="38100" dist="38100" dir="2700000" algn="tl">
                        <a:srgbClr val="C0C0C0"/>
                      </a:outerShdw>
                    </a:effectLst>
                    <a:latin typeface="Arial" charset="0"/>
                  </a:rPr>
                  <a:t>COMMITMENT</a:t>
                </a:r>
              </a:p>
            </p:txBody>
          </p:sp>
          <p:graphicFrame>
            <p:nvGraphicFramePr>
              <p:cNvPr id="6165" name="Object 21">
                <a:hlinkClick r:id="" action="ppaction://ole?verb=0"/>
              </p:cNvPr>
              <p:cNvGraphicFramePr>
                <a:graphicFrameLocks/>
              </p:cNvGraphicFramePr>
              <p:nvPr/>
            </p:nvGraphicFramePr>
            <p:xfrm>
              <a:off x="1330" y="1420"/>
              <a:ext cx="3705" cy="2472"/>
            </p:xfrm>
            <a:graphic>
              <a:graphicData uri="http://schemas.openxmlformats.org/presentationml/2006/ole">
                <mc:AlternateContent xmlns:mc="http://schemas.openxmlformats.org/markup-compatibility/2006">
                  <mc:Choice xmlns:v="urn:schemas-microsoft-com:vml" Requires="v">
                    <p:oleObj spid="_x0000_s1107" r:id="rId10" imgW="5879880" imgH="3922560" progId="">
                      <p:embed/>
                    </p:oleObj>
                  </mc:Choice>
                  <mc:Fallback>
                    <p:oleObj r:id="rId10" imgW="5879880" imgH="3922560" progId="">
                      <p:embed/>
                      <p:pic>
                        <p:nvPicPr>
                          <p:cNvPr id="0" name="Picture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0" y="1420"/>
                            <a:ext cx="3705" cy="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6167" name="Object 23">
              <a:hlinkClick r:id="" action="ppaction://ole?verb=0"/>
            </p:cNvPr>
            <p:cNvGraphicFramePr>
              <a:graphicFrameLocks/>
            </p:cNvGraphicFramePr>
            <p:nvPr/>
          </p:nvGraphicFramePr>
          <p:xfrm>
            <a:off x="1148" y="300"/>
            <a:ext cx="3705" cy="2472"/>
          </p:xfrm>
          <a:graphic>
            <a:graphicData uri="http://schemas.openxmlformats.org/presentationml/2006/ole">
              <mc:AlternateContent xmlns:mc="http://schemas.openxmlformats.org/markup-compatibility/2006">
                <mc:Choice xmlns:v="urn:schemas-microsoft-com:vml" Requires="v">
                  <p:oleObj spid="_x0000_s1108" r:id="rId12" imgW="5879880" imgH="3922560" progId="">
                    <p:embed/>
                  </p:oleObj>
                </mc:Choice>
                <mc:Fallback>
                  <p:oleObj r:id="rId12" imgW="5879880" imgH="3922560" progId="">
                    <p:embed/>
                    <p:pic>
                      <p:nvPicPr>
                        <p:cNvPr id="0" name="Picture 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8" y="300"/>
                          <a:ext cx="3705" cy="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8" name="Object 24">
              <a:hlinkClick r:id="" action="ppaction://ole?verb=0"/>
            </p:cNvPr>
            <p:cNvGraphicFramePr>
              <a:graphicFrameLocks/>
            </p:cNvGraphicFramePr>
            <p:nvPr/>
          </p:nvGraphicFramePr>
          <p:xfrm>
            <a:off x="1148" y="1912"/>
            <a:ext cx="3705" cy="2408"/>
          </p:xfrm>
          <a:graphic>
            <a:graphicData uri="http://schemas.openxmlformats.org/presentationml/2006/ole">
              <mc:AlternateContent xmlns:mc="http://schemas.openxmlformats.org/markup-compatibility/2006">
                <mc:Choice xmlns:v="urn:schemas-microsoft-com:vml" Requires="v">
                  <p:oleObj spid="_x0000_s1109" r:id="rId14" imgW="5879880" imgH="3821040" progId="">
                    <p:embed/>
                  </p:oleObj>
                </mc:Choice>
                <mc:Fallback>
                  <p:oleObj r:id="rId14" imgW="5879880" imgH="3821040" progId="">
                    <p:embed/>
                    <p:pic>
                      <p:nvPicPr>
                        <p:cNvPr id="0" name="Picture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8" y="1912"/>
                          <a:ext cx="3705" cy="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26" name="Straight Connector 25"/>
          <p:cNvCxnSpPr/>
          <p:nvPr/>
        </p:nvCxnSpPr>
        <p:spPr>
          <a:xfrm>
            <a:off x="0" y="1143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ooter Placeholder 4"/>
          <p:cNvSpPr txBox="1">
            <a:spLocks noGrp="1"/>
          </p:cNvSpPr>
          <p:nvPr/>
        </p:nvSpPr>
        <p:spPr bwMode="auto">
          <a:xfrm>
            <a:off x="0" y="6618287"/>
            <a:ext cx="9144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a:r>
              <a:rPr lang="en-US" sz="1000" dirty="0">
                <a:solidFill>
                  <a:srgbClr val="6D6E71"/>
                </a:solidFill>
                <a:latin typeface="Arial Narrow" pitchFamily="34" charset="0"/>
                <a:ea typeface="Arial Unicode MS" pitchFamily="34" charset="-128"/>
                <a:cs typeface="Arial Unicode MS" pitchFamily="34" charset="-128"/>
              </a:rPr>
              <a:t>Copyright © </a:t>
            </a:r>
            <a:r>
              <a:rPr lang="en-US" sz="1000" dirty="0" smtClean="0">
                <a:solidFill>
                  <a:srgbClr val="6D6E71"/>
                </a:solidFill>
                <a:latin typeface="Arial Narrow" pitchFamily="34" charset="0"/>
                <a:ea typeface="Arial Unicode MS" pitchFamily="34" charset="-128"/>
                <a:cs typeface="Arial Unicode MS" pitchFamily="34" charset="-128"/>
              </a:rPr>
              <a:t>2010 E.I. du Pont de Nemours, </a:t>
            </a:r>
            <a:r>
              <a:rPr lang="en-US" sz="1000" dirty="0">
                <a:solidFill>
                  <a:srgbClr val="6D6E71"/>
                </a:solidFill>
                <a:latin typeface="Arial Narrow" pitchFamily="34" charset="0"/>
                <a:ea typeface="Arial Unicode MS" pitchFamily="34" charset="-128"/>
                <a:cs typeface="Arial Unicode MS" pitchFamily="34" charset="-128"/>
              </a:rPr>
              <a:t>Inc. All rights reserved.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274638"/>
            <a:ext cx="8229600" cy="868362"/>
          </a:xfrm>
        </p:spPr>
        <p:txBody>
          <a:bodyPr>
            <a:normAutofit/>
          </a:bodyPr>
          <a:lstStyle/>
          <a:p>
            <a:pPr algn="l"/>
            <a:r>
              <a:rPr lang="en-US" sz="3600" dirty="0" smtClean="0"/>
              <a:t>Areas of Process Safety Management</a:t>
            </a:r>
            <a:endParaRPr lang="en-US" sz="3600" dirty="0"/>
          </a:p>
        </p:txBody>
      </p:sp>
      <p:sp>
        <p:nvSpPr>
          <p:cNvPr id="320515" name="Rectangle 3"/>
          <p:cNvSpPr>
            <a:spLocks noGrp="1" noChangeArrowheads="1"/>
          </p:cNvSpPr>
          <p:nvPr>
            <p:ph type="body" sz="half" idx="1"/>
          </p:nvPr>
        </p:nvSpPr>
        <p:spPr>
          <a:xfrm>
            <a:off x="427038" y="1382713"/>
            <a:ext cx="8304212" cy="4749800"/>
          </a:xfrm>
        </p:spPr>
        <p:txBody>
          <a:bodyPr>
            <a:noAutofit/>
          </a:bodyPr>
          <a:lstStyle/>
          <a:p>
            <a:pPr>
              <a:lnSpc>
                <a:spcPct val="90000"/>
              </a:lnSpc>
              <a:buClr>
                <a:schemeClr val="tx1"/>
              </a:buClr>
            </a:pPr>
            <a:r>
              <a:rPr lang="en-US" dirty="0" smtClean="0"/>
              <a:t>Values, Beliefs, Ops Discipline</a:t>
            </a:r>
          </a:p>
          <a:p>
            <a:pPr>
              <a:lnSpc>
                <a:spcPct val="90000"/>
              </a:lnSpc>
              <a:buClr>
                <a:schemeClr val="tx1"/>
              </a:buClr>
            </a:pPr>
            <a:r>
              <a:rPr lang="en-US" dirty="0" smtClean="0"/>
              <a:t>Contractor management</a:t>
            </a:r>
          </a:p>
          <a:p>
            <a:pPr>
              <a:lnSpc>
                <a:spcPct val="90000"/>
              </a:lnSpc>
              <a:buClr>
                <a:schemeClr val="tx1"/>
              </a:buClr>
            </a:pPr>
            <a:r>
              <a:rPr lang="en-US" dirty="0" smtClean="0"/>
              <a:t>Safety Instrumented Systems</a:t>
            </a:r>
          </a:p>
          <a:p>
            <a:pPr>
              <a:lnSpc>
                <a:spcPct val="90000"/>
              </a:lnSpc>
              <a:buClr>
                <a:schemeClr val="tx1"/>
              </a:buClr>
            </a:pPr>
            <a:r>
              <a:rPr lang="en-US" dirty="0" smtClean="0"/>
              <a:t>Preventive and Predictive Maintenance</a:t>
            </a:r>
          </a:p>
          <a:p>
            <a:pPr>
              <a:lnSpc>
                <a:spcPct val="90000"/>
              </a:lnSpc>
              <a:buClr>
                <a:schemeClr val="tx1"/>
              </a:buClr>
            </a:pPr>
            <a:r>
              <a:rPr lang="en-US" dirty="0" smtClean="0"/>
              <a:t>Operating Envelopes and Parameters</a:t>
            </a:r>
            <a:endParaRPr lang="en-US" dirty="0"/>
          </a:p>
          <a:p>
            <a:pPr>
              <a:lnSpc>
                <a:spcPct val="90000"/>
              </a:lnSpc>
              <a:buClr>
                <a:schemeClr val="tx1"/>
              </a:buClr>
            </a:pPr>
            <a:r>
              <a:rPr lang="en-US" dirty="0" smtClean="0"/>
              <a:t>Reactive Chemistry</a:t>
            </a:r>
          </a:p>
          <a:p>
            <a:pPr>
              <a:lnSpc>
                <a:spcPct val="90000"/>
              </a:lnSpc>
              <a:buClr>
                <a:schemeClr val="tx1"/>
              </a:buClr>
            </a:pPr>
            <a:r>
              <a:rPr lang="en-US" dirty="0" smtClean="0"/>
              <a:t>Training  of your entire workforce</a:t>
            </a:r>
          </a:p>
          <a:p>
            <a:pPr>
              <a:lnSpc>
                <a:spcPct val="90000"/>
              </a:lnSpc>
              <a:buClr>
                <a:schemeClr val="tx1"/>
              </a:buClr>
            </a:pPr>
            <a:r>
              <a:rPr lang="en-US" dirty="0" smtClean="0"/>
              <a:t>Communications</a:t>
            </a:r>
          </a:p>
          <a:p>
            <a:pPr>
              <a:lnSpc>
                <a:spcPct val="90000"/>
              </a:lnSpc>
              <a:buClr>
                <a:schemeClr val="tx1"/>
              </a:buClr>
            </a:pPr>
            <a:r>
              <a:rPr lang="en-US" dirty="0" smtClean="0"/>
              <a:t>Lock, Tag, Clear and Try</a:t>
            </a:r>
          </a:p>
          <a:p>
            <a:pPr>
              <a:lnSpc>
                <a:spcPct val="90000"/>
              </a:lnSpc>
              <a:buClr>
                <a:schemeClr val="tx1"/>
              </a:buClr>
            </a:pPr>
            <a:r>
              <a:rPr lang="en-US" dirty="0" smtClean="0"/>
              <a:t>Integrity, corrosion, erosion of all equipment</a:t>
            </a:r>
          </a:p>
        </p:txBody>
      </p:sp>
      <p:cxnSp>
        <p:nvCxnSpPr>
          <p:cNvPr id="3" name="Straight Connector 2"/>
          <p:cNvCxnSpPr/>
          <p:nvPr/>
        </p:nvCxnSpPr>
        <p:spPr>
          <a:xfrm>
            <a:off x="0" y="1143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t>Forward Actions</a:t>
            </a:r>
            <a:endParaRPr lang="en-US" sz="4000" b="1" dirty="0"/>
          </a:p>
        </p:txBody>
      </p:sp>
      <p:sp>
        <p:nvSpPr>
          <p:cNvPr id="3" name="Content Placeholder 2"/>
          <p:cNvSpPr>
            <a:spLocks noGrp="1"/>
          </p:cNvSpPr>
          <p:nvPr>
            <p:ph idx="1"/>
          </p:nvPr>
        </p:nvSpPr>
        <p:spPr>
          <a:xfrm>
            <a:off x="457200" y="1905000"/>
            <a:ext cx="8229600" cy="4525963"/>
          </a:xfrm>
        </p:spPr>
        <p:txBody>
          <a:bodyPr>
            <a:normAutofit/>
          </a:bodyPr>
          <a:lstStyle/>
          <a:p>
            <a:r>
              <a:rPr lang="en-US" dirty="0" smtClean="0"/>
              <a:t>Don’t forget the Human! – a key component of all systems</a:t>
            </a:r>
          </a:p>
          <a:p>
            <a:r>
              <a:rPr lang="en-US" dirty="0" smtClean="0"/>
              <a:t>Get senior management involved in technology decisions, their very jobs may depend on it</a:t>
            </a:r>
          </a:p>
          <a:p>
            <a:r>
              <a:rPr lang="en-US" dirty="0" smtClean="0"/>
              <a:t>Seek out those who think differently</a:t>
            </a:r>
            <a:endParaRPr lang="en-US" dirty="0"/>
          </a:p>
        </p:txBody>
      </p:sp>
    </p:spTree>
    <p:extLst>
      <p:ext uri="{BB962C8B-B14F-4D97-AF65-F5344CB8AC3E}">
        <p14:creationId xmlns:p14="http://schemas.microsoft.com/office/powerpoint/2010/main" val="3666535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r>
              <a:rPr lang="en-US" dirty="0" smtClean="0"/>
              <a:t>deb@opsandss.com</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t>Main Messages</a:t>
            </a:r>
            <a:endParaRPr lang="en-US" sz="4000" b="1" dirty="0"/>
          </a:p>
        </p:txBody>
      </p:sp>
      <p:sp>
        <p:nvSpPr>
          <p:cNvPr id="3" name="Content Placeholder 2"/>
          <p:cNvSpPr>
            <a:spLocks noGrp="1"/>
          </p:cNvSpPr>
          <p:nvPr>
            <p:ph idx="1"/>
          </p:nvPr>
        </p:nvSpPr>
        <p:spPr/>
        <p:txBody>
          <a:bodyPr>
            <a:normAutofit/>
          </a:bodyPr>
          <a:lstStyle/>
          <a:p>
            <a:r>
              <a:rPr lang="en-US" dirty="0" smtClean="0"/>
              <a:t>Technology can be helpful in reducing operational risk</a:t>
            </a:r>
          </a:p>
          <a:p>
            <a:r>
              <a:rPr lang="en-US" dirty="0" smtClean="0"/>
              <a:t>Technology, wrongfully applied, can introduce more risk</a:t>
            </a:r>
          </a:p>
          <a:p>
            <a:r>
              <a:rPr lang="en-US" dirty="0"/>
              <a:t>D</a:t>
            </a:r>
            <a:r>
              <a:rPr lang="en-US" dirty="0" smtClean="0"/>
              <a:t>ecisions must be taken by those who understand the entire supply chain</a:t>
            </a:r>
          </a:p>
          <a:p>
            <a:r>
              <a:rPr lang="en-US" dirty="0" smtClean="0"/>
              <a:t>Think narrowly AND broadly</a:t>
            </a:r>
            <a:endParaRPr lang="en-US" dirty="0"/>
          </a:p>
        </p:txBody>
      </p:sp>
    </p:spTree>
    <p:extLst>
      <p:ext uri="{BB962C8B-B14F-4D97-AF65-F5344CB8AC3E}">
        <p14:creationId xmlns:p14="http://schemas.microsoft.com/office/powerpoint/2010/main" val="289831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t>Our Roadmap</a:t>
            </a:r>
            <a:endParaRPr lang="en-US" sz="4000" b="1" dirty="0"/>
          </a:p>
        </p:txBody>
      </p:sp>
      <p:sp>
        <p:nvSpPr>
          <p:cNvPr id="3" name="Content Placeholder 2"/>
          <p:cNvSpPr>
            <a:spLocks noGrp="1"/>
          </p:cNvSpPr>
          <p:nvPr>
            <p:ph idx="1"/>
          </p:nvPr>
        </p:nvSpPr>
        <p:spPr/>
        <p:txBody>
          <a:bodyPr>
            <a:normAutofit/>
          </a:bodyPr>
          <a:lstStyle/>
          <a:p>
            <a:endParaRPr lang="en-US" dirty="0" smtClean="0">
              <a:latin typeface="+mj-lt"/>
            </a:endParaRPr>
          </a:p>
          <a:p>
            <a:r>
              <a:rPr lang="en-US" dirty="0" smtClean="0">
                <a:latin typeface="+mj-lt"/>
              </a:rPr>
              <a:t>BIG Business Case – viable and secure</a:t>
            </a:r>
          </a:p>
          <a:p>
            <a:r>
              <a:rPr lang="en-US" dirty="0" smtClean="0">
                <a:latin typeface="+mj-lt"/>
              </a:rPr>
              <a:t>Understanding and Managing Risk</a:t>
            </a:r>
          </a:p>
          <a:p>
            <a:r>
              <a:rPr lang="en-US" dirty="0" smtClean="0">
                <a:latin typeface="+mj-lt"/>
              </a:rPr>
              <a:t>Smart Operations – Sustainable and safe </a:t>
            </a:r>
          </a:p>
          <a:p>
            <a:r>
              <a:rPr lang="en-US" dirty="0" smtClean="0">
                <a:latin typeface="+mj-lt"/>
              </a:rPr>
              <a:t>Process Safety Management  - 4 areas</a:t>
            </a:r>
          </a:p>
          <a:p>
            <a:r>
              <a:rPr lang="en-US" dirty="0" smtClean="0">
                <a:latin typeface="+mj-lt"/>
              </a:rPr>
              <a:t>Summary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a:bodyPr>
          <a:lstStyle/>
          <a:p>
            <a:pPr>
              <a:defRPr/>
            </a:pPr>
            <a:r>
              <a:rPr lang="en-US" sz="4000" b="1" dirty="0" smtClean="0">
                <a:solidFill>
                  <a:schemeClr val="tx1"/>
                </a:solidFill>
              </a:rPr>
              <a:t>BIG Business</a:t>
            </a:r>
            <a:endParaRPr lang="en-US" sz="4000" b="1" dirty="0">
              <a:solidFill>
                <a:schemeClr val="tx1"/>
              </a:solidFill>
            </a:endParaRPr>
          </a:p>
        </p:txBody>
      </p:sp>
      <p:sp>
        <p:nvSpPr>
          <p:cNvPr id="6147" name="Content Placeholder 2"/>
          <p:cNvSpPr>
            <a:spLocks noGrp="1"/>
          </p:cNvSpPr>
          <p:nvPr>
            <p:ph idx="1"/>
          </p:nvPr>
        </p:nvSpPr>
        <p:spPr>
          <a:xfrm>
            <a:off x="381000" y="1524000"/>
            <a:ext cx="8229600" cy="5105400"/>
          </a:xfrm>
        </p:spPr>
        <p:txBody>
          <a:bodyPr>
            <a:normAutofit fontScale="92500" lnSpcReduction="10000"/>
          </a:bodyPr>
          <a:lstStyle/>
          <a:p>
            <a:r>
              <a:rPr lang="en-US" sz="2800" dirty="0" smtClean="0"/>
              <a:t>The US is the number one manufacturing nation in the world; imports are key</a:t>
            </a:r>
          </a:p>
          <a:p>
            <a:r>
              <a:rPr lang="en-US" sz="2800" dirty="0" smtClean="0"/>
              <a:t>The US is the world’s number one services exporter and has been since services trade data have been tracked.  </a:t>
            </a:r>
          </a:p>
          <a:p>
            <a:r>
              <a:rPr lang="en-US" sz="2800" dirty="0" smtClean="0"/>
              <a:t>95 percent of the world’s consumers lives outside the United States…as do 95 percent of the world’s workers. </a:t>
            </a:r>
          </a:p>
          <a:p>
            <a:r>
              <a:rPr lang="en-US" sz="2800" dirty="0" smtClean="0"/>
              <a:t>Trade supports 38 million jobs in the United States–more than one in five American jobs in retail, research, design, sourcing, transportation, warehousing, marketing and sales…and in manufacturing.  </a:t>
            </a:r>
          </a:p>
          <a:p>
            <a:pPr marL="0" indent="0">
              <a:buNone/>
            </a:pPr>
            <a:endParaRPr lang="en-US" sz="2800" dirty="0" smtClean="0"/>
          </a:p>
          <a:p>
            <a:pPr algn="ctr">
              <a:buFontTx/>
              <a:buNone/>
            </a:pPr>
            <a:r>
              <a:rPr lang="en-US" sz="1800" i="1" dirty="0" smtClean="0">
                <a:solidFill>
                  <a:schemeClr val="tx1"/>
                </a:solidFill>
              </a:rPr>
              <a:t>John Murphy, U.S. Chamber of Commerce, Jan 5, 2010</a:t>
            </a:r>
          </a:p>
          <a:p>
            <a:pPr algn="ctr">
              <a:buFontTx/>
              <a:buNone/>
            </a:pPr>
            <a:r>
              <a:rPr lang="en-US" sz="1800" i="1" dirty="0" smtClean="0">
                <a:solidFill>
                  <a:schemeClr val="tx1"/>
                </a:solidFill>
              </a:rPr>
              <a:t> Dan </a:t>
            </a:r>
            <a:r>
              <a:rPr lang="en-US" sz="1800" i="1" dirty="0" err="1" smtClean="0">
                <a:solidFill>
                  <a:schemeClr val="tx1"/>
                </a:solidFill>
              </a:rPr>
              <a:t>Ikenson</a:t>
            </a:r>
            <a:r>
              <a:rPr lang="en-US" sz="1800" i="1" dirty="0" smtClean="0">
                <a:solidFill>
                  <a:schemeClr val="tx1"/>
                </a:solidFill>
              </a:rPr>
              <a:t>, Forbes Magazine, Jan 6, 2011</a:t>
            </a:r>
          </a:p>
          <a:p>
            <a:endParaRPr lang="en-US" sz="800" dirty="0" smtClean="0"/>
          </a:p>
        </p:txBody>
      </p:sp>
    </p:spTree>
    <p:extLst>
      <p:ext uri="{BB962C8B-B14F-4D97-AF65-F5344CB8AC3E}">
        <p14:creationId xmlns:p14="http://schemas.microsoft.com/office/powerpoint/2010/main" val="972319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a:bodyPr>
          <a:lstStyle/>
          <a:p>
            <a:pPr>
              <a:defRPr/>
            </a:pPr>
            <a:r>
              <a:rPr lang="en-US" sz="4000" b="1" dirty="0" smtClean="0">
                <a:solidFill>
                  <a:schemeClr val="tx1"/>
                </a:solidFill>
              </a:rPr>
              <a:t>BIG Waste</a:t>
            </a:r>
            <a:endParaRPr lang="en-US" sz="4000" b="1" dirty="0">
              <a:solidFill>
                <a:schemeClr val="tx1"/>
              </a:solidFill>
            </a:endParaRPr>
          </a:p>
        </p:txBody>
      </p:sp>
      <p:sp>
        <p:nvSpPr>
          <p:cNvPr id="6147" name="Content Placeholder 2"/>
          <p:cNvSpPr>
            <a:spLocks noGrp="1"/>
          </p:cNvSpPr>
          <p:nvPr>
            <p:ph idx="1"/>
          </p:nvPr>
        </p:nvSpPr>
        <p:spPr>
          <a:xfrm>
            <a:off x="381000" y="1524000"/>
            <a:ext cx="8382000" cy="5105400"/>
          </a:xfrm>
        </p:spPr>
        <p:txBody>
          <a:bodyPr>
            <a:normAutofit/>
          </a:bodyPr>
          <a:lstStyle/>
          <a:p>
            <a:r>
              <a:rPr lang="en-US" sz="2800" dirty="0" smtClean="0"/>
              <a:t>Thousands of lives are lost in preventable incidents in the US alone (4574 in 2010)</a:t>
            </a:r>
          </a:p>
          <a:p>
            <a:r>
              <a:rPr lang="en-US" sz="2800" dirty="0" smtClean="0"/>
              <a:t>Billions are lost every year due to injuries/incidents</a:t>
            </a:r>
          </a:p>
          <a:p>
            <a:r>
              <a:rPr lang="en-US" sz="2800" dirty="0" smtClean="0"/>
              <a:t>In the chemical industry, PSM has been in place for over 20 years, but we are still learning?  Why is this?</a:t>
            </a:r>
          </a:p>
          <a:p>
            <a:r>
              <a:rPr lang="en-US" sz="2800" dirty="0" smtClean="0"/>
              <a:t>Why do we never have time and money to do the work up front, but always have the time and money to study it afterwards?</a:t>
            </a:r>
          </a:p>
          <a:p>
            <a:r>
              <a:rPr lang="en-US" sz="2800" dirty="0" smtClean="0"/>
              <a:t>Do executive teams truly understand their risk profile?</a:t>
            </a:r>
          </a:p>
        </p:txBody>
      </p:sp>
    </p:spTree>
    <p:extLst>
      <p:ext uri="{BB962C8B-B14F-4D97-AF65-F5344CB8AC3E}">
        <p14:creationId xmlns:p14="http://schemas.microsoft.com/office/powerpoint/2010/main" val="336007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a:bodyPr>
          <a:lstStyle/>
          <a:p>
            <a:pPr>
              <a:defRPr/>
            </a:pPr>
            <a:r>
              <a:rPr lang="en-US" sz="4000" b="1" dirty="0" smtClean="0">
                <a:solidFill>
                  <a:schemeClr val="tx1"/>
                </a:solidFill>
              </a:rPr>
              <a:t>OSHA’s Top 8 for 2011</a:t>
            </a:r>
            <a:endParaRPr lang="en-US" sz="4000" b="1" dirty="0">
              <a:solidFill>
                <a:schemeClr val="tx1"/>
              </a:solidFill>
            </a:endParaRPr>
          </a:p>
        </p:txBody>
      </p:sp>
      <p:sp>
        <p:nvSpPr>
          <p:cNvPr id="6147" name="Content Placeholder 2"/>
          <p:cNvSpPr>
            <a:spLocks noGrp="1"/>
          </p:cNvSpPr>
          <p:nvPr>
            <p:ph idx="1"/>
          </p:nvPr>
        </p:nvSpPr>
        <p:spPr>
          <a:xfrm>
            <a:off x="381000" y="1524000"/>
            <a:ext cx="8229600" cy="5105400"/>
          </a:xfrm>
        </p:spPr>
        <p:txBody>
          <a:bodyPr>
            <a:normAutofit/>
          </a:bodyPr>
          <a:lstStyle/>
          <a:p>
            <a:pPr marL="514350" indent="-514350">
              <a:buFont typeface="+mj-lt"/>
              <a:buAutoNum type="arabicPeriod"/>
            </a:pPr>
            <a:r>
              <a:rPr lang="en-US" dirty="0" smtClean="0"/>
              <a:t>Excavation</a:t>
            </a:r>
          </a:p>
          <a:p>
            <a:pPr marL="514350" indent="-514350">
              <a:buFont typeface="+mj-lt"/>
              <a:buAutoNum type="arabicPeriod"/>
            </a:pPr>
            <a:r>
              <a:rPr lang="en-US" dirty="0" smtClean="0"/>
              <a:t>Fall Protection</a:t>
            </a:r>
          </a:p>
          <a:p>
            <a:pPr marL="514350" indent="-514350">
              <a:buFont typeface="+mj-lt"/>
              <a:buAutoNum type="arabicPeriod"/>
            </a:pPr>
            <a:r>
              <a:rPr lang="en-US" dirty="0" smtClean="0"/>
              <a:t>Process Safety Management</a:t>
            </a:r>
          </a:p>
          <a:p>
            <a:pPr marL="514350" indent="-514350">
              <a:buFont typeface="+mj-lt"/>
              <a:buAutoNum type="arabicPeriod"/>
            </a:pPr>
            <a:r>
              <a:rPr lang="en-US" dirty="0" smtClean="0"/>
              <a:t>Grain Handling Facilities</a:t>
            </a:r>
          </a:p>
          <a:p>
            <a:pPr marL="514350" indent="-514350">
              <a:buFont typeface="+mj-lt"/>
              <a:buAutoNum type="arabicPeriod"/>
            </a:pPr>
            <a:r>
              <a:rPr lang="en-US" dirty="0" smtClean="0"/>
              <a:t>Asbestos</a:t>
            </a:r>
          </a:p>
          <a:p>
            <a:pPr marL="514350" indent="-514350">
              <a:buFont typeface="+mj-lt"/>
              <a:buAutoNum type="arabicPeriod"/>
            </a:pPr>
            <a:r>
              <a:rPr lang="en-US" dirty="0" smtClean="0"/>
              <a:t>Lockout/Tag-out</a:t>
            </a:r>
          </a:p>
          <a:p>
            <a:pPr marL="514350" indent="-514350">
              <a:buFont typeface="+mj-lt"/>
              <a:buAutoNum type="arabicPeriod"/>
            </a:pPr>
            <a:r>
              <a:rPr lang="en-US" dirty="0" smtClean="0"/>
              <a:t>Machine Guarding</a:t>
            </a:r>
          </a:p>
          <a:p>
            <a:pPr marL="514350" indent="-514350">
              <a:buFont typeface="+mj-lt"/>
              <a:buAutoNum type="arabicPeriod"/>
            </a:pPr>
            <a:r>
              <a:rPr lang="en-US" dirty="0" smtClean="0"/>
              <a:t>Special Excavation Requirements</a:t>
            </a:r>
          </a:p>
        </p:txBody>
      </p:sp>
    </p:spTree>
    <p:extLst>
      <p:ext uri="{BB962C8B-B14F-4D97-AF65-F5344CB8AC3E}">
        <p14:creationId xmlns:p14="http://schemas.microsoft.com/office/powerpoint/2010/main" val="1082614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Where </a:t>
            </a:r>
            <a:r>
              <a:rPr lang="en-US" sz="4000" dirty="0"/>
              <a:t>l</a:t>
            </a:r>
            <a:r>
              <a:rPr lang="en-US" sz="4000" dirty="0" smtClean="0"/>
              <a:t>eaders got risk wrong……</a:t>
            </a:r>
            <a:endParaRPr lang="en-US" sz="4000" dirty="0"/>
          </a:p>
        </p:txBody>
      </p:sp>
      <p:sp>
        <p:nvSpPr>
          <p:cNvPr id="4" name="Content Placeholder 3"/>
          <p:cNvSpPr>
            <a:spLocks noGrp="1"/>
          </p:cNvSpPr>
          <p:nvPr>
            <p:ph idx="1"/>
          </p:nvPr>
        </p:nvSpPr>
        <p:spPr>
          <a:xfrm>
            <a:off x="457200" y="1600200"/>
            <a:ext cx="8382000" cy="4525963"/>
          </a:xfrm>
        </p:spPr>
        <p:txBody>
          <a:bodyPr/>
          <a:lstStyle/>
          <a:p>
            <a:r>
              <a:rPr lang="en-US" dirty="0" smtClean="0"/>
              <a:t>Union Carbide </a:t>
            </a:r>
            <a:r>
              <a:rPr lang="en-US" dirty="0"/>
              <a:t>-</a:t>
            </a:r>
            <a:r>
              <a:rPr lang="en-US" dirty="0" smtClean="0"/>
              <a:t> Bhopal</a:t>
            </a:r>
          </a:p>
          <a:p>
            <a:r>
              <a:rPr lang="en-US" dirty="0" smtClean="0"/>
              <a:t>Occidental in the North Sea </a:t>
            </a:r>
            <a:r>
              <a:rPr lang="en-US" dirty="0"/>
              <a:t>-</a:t>
            </a:r>
            <a:r>
              <a:rPr lang="en-US" dirty="0" smtClean="0"/>
              <a:t> Piper Alpha</a:t>
            </a:r>
          </a:p>
          <a:p>
            <a:r>
              <a:rPr lang="en-US" dirty="0" smtClean="0"/>
              <a:t>Nuclear Industry - TMI and Chernobyl</a:t>
            </a:r>
          </a:p>
          <a:p>
            <a:r>
              <a:rPr lang="en-US" dirty="0" smtClean="0"/>
              <a:t>NASA – Challenger and Columbia</a:t>
            </a:r>
          </a:p>
          <a:p>
            <a:r>
              <a:rPr lang="en-US" dirty="0" smtClean="0"/>
              <a:t>TEPCO – Fukushima  (in progress)</a:t>
            </a:r>
          </a:p>
          <a:p>
            <a:r>
              <a:rPr lang="en-US" dirty="0" smtClean="0"/>
              <a:t>BP - Texas City, </a:t>
            </a:r>
            <a:r>
              <a:rPr lang="en-US" dirty="0" err="1" smtClean="0"/>
              <a:t>Deepwater</a:t>
            </a:r>
            <a:r>
              <a:rPr lang="en-US" dirty="0" smtClean="0"/>
              <a:t> Horizon (in progress)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b="1" dirty="0" smtClean="0"/>
              <a:t>Occidental – Piper Alpha</a:t>
            </a:r>
            <a:endParaRPr lang="en-US" sz="4000" b="1" dirty="0"/>
          </a:p>
        </p:txBody>
      </p:sp>
      <p:sp>
        <p:nvSpPr>
          <p:cNvPr id="10" name="Content Placeholder 9"/>
          <p:cNvSpPr>
            <a:spLocks noGrp="1"/>
          </p:cNvSpPr>
          <p:nvPr>
            <p:ph idx="1"/>
          </p:nvPr>
        </p:nvSpPr>
        <p:spPr/>
        <p:txBody>
          <a:bodyPr/>
          <a:lstStyle/>
          <a:p>
            <a:r>
              <a:rPr lang="en-US" dirty="0" smtClean="0"/>
              <a:t>168 dead</a:t>
            </a:r>
          </a:p>
          <a:p>
            <a:r>
              <a:rPr lang="en-US" dirty="0" smtClean="0"/>
              <a:t>Communications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905454"/>
            <a:ext cx="5699760" cy="3685845"/>
          </a:xfrm>
          <a:prstGeom prst="rect">
            <a:avLst/>
          </a:prstGeom>
        </p:spPr>
      </p:pic>
    </p:spTree>
    <p:extLst>
      <p:ext uri="{BB962C8B-B14F-4D97-AF65-F5344CB8AC3E}">
        <p14:creationId xmlns:p14="http://schemas.microsoft.com/office/powerpoint/2010/main" val="3846898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8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1419</Words>
  <Application>Microsoft Office PowerPoint</Application>
  <PresentationFormat>On-screen Show (4:3)</PresentationFormat>
  <Paragraphs>279</Paragraphs>
  <Slides>24</Slides>
  <Notes>9</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5" baseType="lpstr">
      <vt:lpstr>Office Theme</vt:lpstr>
      <vt:lpstr>Safety and Reliability in Operations “It’s More Complex than you Think” </vt:lpstr>
      <vt:lpstr>Safety Contact - a Personal Operation </vt:lpstr>
      <vt:lpstr>Main Messages</vt:lpstr>
      <vt:lpstr>Our Roadmap</vt:lpstr>
      <vt:lpstr>BIG Business</vt:lpstr>
      <vt:lpstr>BIG Waste</vt:lpstr>
      <vt:lpstr>OSHA’s Top 8 for 2011</vt:lpstr>
      <vt:lpstr>Where leaders got risk wrong……</vt:lpstr>
      <vt:lpstr>Occidental – Piper Alpha</vt:lpstr>
      <vt:lpstr>Chernobyl</vt:lpstr>
      <vt:lpstr>NASA Challenger &amp; Columbia</vt:lpstr>
      <vt:lpstr>BP Texas City</vt:lpstr>
      <vt:lpstr>Managing Risk</vt:lpstr>
      <vt:lpstr>Vision for Future Operations</vt:lpstr>
      <vt:lpstr>Optimized Plant &amp; Supply Network: Technology Trends</vt:lpstr>
      <vt:lpstr>Manufacturing Today: Islands of Efficiency</vt:lpstr>
      <vt:lpstr>Smart Manufacturing 1.0: Plant-wide Optimization</vt:lpstr>
      <vt:lpstr>PowerPoint Presentation</vt:lpstr>
      <vt:lpstr>Highly-optimized Production &amp; Demand-driven Supply Chain Efficiency</vt:lpstr>
      <vt:lpstr>What’s Different about Highly-optimized Plants and Dynamic, Demand-driven Supply Networks?</vt:lpstr>
      <vt:lpstr>PowerPoint Presentation</vt:lpstr>
      <vt:lpstr>Areas of Process Safety Management</vt:lpstr>
      <vt:lpstr>Forward Actions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Process Safety Management </dc:title>
  <dc:creator>Deborah Grubbe</dc:creator>
  <cp:lastModifiedBy>Deborah Grubbe</cp:lastModifiedBy>
  <cp:revision>39</cp:revision>
  <dcterms:created xsi:type="dcterms:W3CDTF">2009-11-10T16:00:00Z</dcterms:created>
  <dcterms:modified xsi:type="dcterms:W3CDTF">2012-01-16T06:16:17Z</dcterms:modified>
</cp:coreProperties>
</file>