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Default Extension="sldx" ContentType="application/vnd.openxmlformats-officedocument.presentationml.slide"/>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56" r:id="rId2"/>
    <p:sldId id="274" r:id="rId3"/>
    <p:sldId id="257" r:id="rId4"/>
    <p:sldId id="259" r:id="rId5"/>
    <p:sldId id="279" r:id="rId6"/>
    <p:sldId id="258" r:id="rId7"/>
    <p:sldId id="262" r:id="rId8"/>
    <p:sldId id="261" r:id="rId9"/>
    <p:sldId id="276" r:id="rId10"/>
    <p:sldId id="263" r:id="rId11"/>
    <p:sldId id="280" r:id="rId12"/>
    <p:sldId id="265" r:id="rId13"/>
    <p:sldId id="268" r:id="rId14"/>
    <p:sldId id="266" r:id="rId15"/>
    <p:sldId id="267" r:id="rId16"/>
    <p:sldId id="269" r:id="rId17"/>
    <p:sldId id="281" r:id="rId18"/>
    <p:sldId id="278" r:id="rId19"/>
    <p:sldId id="271" r:id="rId20"/>
    <p:sldId id="272" r:id="rId21"/>
    <p:sldId id="273" r:id="rId22"/>
    <p:sldId id="28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83" autoAdjust="0"/>
    <p:restoredTop sz="84068" autoAdjust="0"/>
  </p:normalViewPr>
  <p:slideViewPr>
    <p:cSldViewPr>
      <p:cViewPr>
        <p:scale>
          <a:sx n="75" d="100"/>
          <a:sy n="75" d="100"/>
        </p:scale>
        <p:origin x="-942" y="34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E3A33A-95CE-4972-AFD6-37FB11D6AC3C}"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E4A6A7E2-39A6-41EF-B20C-9EF4E54F7ACE}">
      <dgm:prSet phldrT="[Text]"/>
      <dgm:spPr/>
      <dgm:t>
        <a:bodyPr/>
        <a:lstStyle/>
        <a:p>
          <a:r>
            <a:rPr lang="en-US" dirty="0" smtClean="0"/>
            <a:t>Initial </a:t>
          </a:r>
          <a:endParaRPr lang="en-US" dirty="0"/>
        </a:p>
      </dgm:t>
    </dgm:pt>
    <dgm:pt modelId="{0FD20C65-FC75-4FD2-8204-B382469A8DC9}" type="parTrans" cxnId="{7209CC6F-B1B3-48EB-B1BF-37EECEBD7F02}">
      <dgm:prSet/>
      <dgm:spPr/>
      <dgm:t>
        <a:bodyPr/>
        <a:lstStyle/>
        <a:p>
          <a:endParaRPr lang="en-US"/>
        </a:p>
      </dgm:t>
    </dgm:pt>
    <dgm:pt modelId="{0596105A-CEE0-4E39-886E-6F1D61BABEEC}" type="sibTrans" cxnId="{7209CC6F-B1B3-48EB-B1BF-37EECEBD7F02}">
      <dgm:prSet/>
      <dgm:spPr/>
      <dgm:t>
        <a:bodyPr/>
        <a:lstStyle/>
        <a:p>
          <a:endParaRPr lang="en-US"/>
        </a:p>
      </dgm:t>
    </dgm:pt>
    <dgm:pt modelId="{A12CE6FA-CB4A-4246-B10E-0F15F162053E}">
      <dgm:prSet phldrT="[Text]"/>
      <dgm:spPr/>
      <dgm:t>
        <a:bodyPr/>
        <a:lstStyle/>
        <a:p>
          <a:r>
            <a:rPr lang="en-US" dirty="0" smtClean="0"/>
            <a:t>Wharton Risk Center study focus on </a:t>
          </a:r>
          <a:r>
            <a:rPr lang="en-US" i="1" dirty="0" smtClean="0"/>
            <a:t>Personal Safety</a:t>
          </a:r>
          <a:endParaRPr lang="en-US" i="1" dirty="0"/>
        </a:p>
      </dgm:t>
    </dgm:pt>
    <dgm:pt modelId="{B551C9B5-D1C6-44EE-B7BC-5A9AC81F1A06}" type="parTrans" cxnId="{F11F9A95-3DC7-423D-99DA-54744A1F6A8D}">
      <dgm:prSet/>
      <dgm:spPr/>
      <dgm:t>
        <a:bodyPr/>
        <a:lstStyle/>
        <a:p>
          <a:endParaRPr lang="en-US"/>
        </a:p>
      </dgm:t>
    </dgm:pt>
    <dgm:pt modelId="{FC987D33-F792-4E2E-B977-0E98214B9E83}" type="sibTrans" cxnId="{F11F9A95-3DC7-423D-99DA-54744A1F6A8D}">
      <dgm:prSet/>
      <dgm:spPr/>
      <dgm:t>
        <a:bodyPr/>
        <a:lstStyle/>
        <a:p>
          <a:endParaRPr lang="en-US"/>
        </a:p>
      </dgm:t>
    </dgm:pt>
    <dgm:pt modelId="{A5073437-F486-4482-B97A-BBEF85C17F1F}">
      <dgm:prSet phldrT="[Text]"/>
      <dgm:spPr/>
      <dgm:t>
        <a:bodyPr/>
        <a:lstStyle/>
        <a:p>
          <a:r>
            <a:rPr lang="en-US" dirty="0" smtClean="0"/>
            <a:t>Recent</a:t>
          </a:r>
          <a:endParaRPr lang="en-US" dirty="0"/>
        </a:p>
      </dgm:t>
    </dgm:pt>
    <dgm:pt modelId="{63F4052A-D049-4585-874C-5A65331822DC}" type="parTrans" cxnId="{CDBBC7FE-1EC5-4FDE-B809-1A6D26C1FCBF}">
      <dgm:prSet/>
      <dgm:spPr/>
      <dgm:t>
        <a:bodyPr/>
        <a:lstStyle/>
        <a:p>
          <a:endParaRPr lang="en-US"/>
        </a:p>
      </dgm:t>
    </dgm:pt>
    <dgm:pt modelId="{A3FF9B50-DE11-4B43-8D6E-18DB649F9DE7}" type="sibTrans" cxnId="{CDBBC7FE-1EC5-4FDE-B809-1A6D26C1FCBF}">
      <dgm:prSet/>
      <dgm:spPr/>
      <dgm:t>
        <a:bodyPr/>
        <a:lstStyle/>
        <a:p>
          <a:endParaRPr lang="en-US"/>
        </a:p>
      </dgm:t>
    </dgm:pt>
    <dgm:pt modelId="{29862916-7B7C-4A03-95BC-8C09FEE3431C}">
      <dgm:prSet phldrT="[Text]"/>
      <dgm:spPr/>
      <dgm:t>
        <a:bodyPr/>
        <a:lstStyle/>
        <a:p>
          <a:r>
            <a:rPr lang="en-US" dirty="0" smtClean="0"/>
            <a:t>Wharton-Chemical Engineering cooperative study focus expanded to </a:t>
          </a:r>
          <a:r>
            <a:rPr lang="en-US" i="1" dirty="0" smtClean="0"/>
            <a:t>Process Safety </a:t>
          </a:r>
          <a:endParaRPr lang="en-US" i="1" dirty="0"/>
        </a:p>
      </dgm:t>
    </dgm:pt>
    <dgm:pt modelId="{489F338D-96F8-401B-A196-140D9E6521C4}" type="parTrans" cxnId="{3D1FBBF0-6F42-46D5-957D-802E301A9A6E}">
      <dgm:prSet/>
      <dgm:spPr/>
      <dgm:t>
        <a:bodyPr/>
        <a:lstStyle/>
        <a:p>
          <a:endParaRPr lang="en-US"/>
        </a:p>
      </dgm:t>
    </dgm:pt>
    <dgm:pt modelId="{F8B19DD6-2230-4EC8-89D1-1D9A4352C9DC}" type="sibTrans" cxnId="{3D1FBBF0-6F42-46D5-957D-802E301A9A6E}">
      <dgm:prSet/>
      <dgm:spPr/>
      <dgm:t>
        <a:bodyPr/>
        <a:lstStyle/>
        <a:p>
          <a:endParaRPr lang="en-US"/>
        </a:p>
      </dgm:t>
    </dgm:pt>
    <dgm:pt modelId="{5FEAF4B2-4A69-42DC-9667-933062E452E6}" type="pres">
      <dgm:prSet presAssocID="{9CE3A33A-95CE-4972-AFD6-37FB11D6AC3C}" presName="linearFlow" presStyleCnt="0">
        <dgm:presLayoutVars>
          <dgm:dir/>
          <dgm:animLvl val="lvl"/>
          <dgm:resizeHandles val="exact"/>
        </dgm:presLayoutVars>
      </dgm:prSet>
      <dgm:spPr/>
      <dgm:t>
        <a:bodyPr/>
        <a:lstStyle/>
        <a:p>
          <a:endParaRPr lang="en-US"/>
        </a:p>
      </dgm:t>
    </dgm:pt>
    <dgm:pt modelId="{9219336D-7292-40D7-9C14-CBBCBDEC3910}" type="pres">
      <dgm:prSet presAssocID="{E4A6A7E2-39A6-41EF-B20C-9EF4E54F7ACE}" presName="composite" presStyleCnt="0"/>
      <dgm:spPr/>
    </dgm:pt>
    <dgm:pt modelId="{5013B3A8-1B53-4DF2-AA63-8D7E1D1B43BB}" type="pres">
      <dgm:prSet presAssocID="{E4A6A7E2-39A6-41EF-B20C-9EF4E54F7ACE}" presName="parentText" presStyleLbl="alignNode1" presStyleIdx="0" presStyleCnt="2">
        <dgm:presLayoutVars>
          <dgm:chMax val="1"/>
          <dgm:bulletEnabled val="1"/>
        </dgm:presLayoutVars>
      </dgm:prSet>
      <dgm:spPr/>
      <dgm:t>
        <a:bodyPr/>
        <a:lstStyle/>
        <a:p>
          <a:endParaRPr lang="en-US"/>
        </a:p>
      </dgm:t>
    </dgm:pt>
    <dgm:pt modelId="{5E9D51B1-B4AA-4FCF-B690-CFD5AE84A11D}" type="pres">
      <dgm:prSet presAssocID="{E4A6A7E2-39A6-41EF-B20C-9EF4E54F7ACE}" presName="descendantText" presStyleLbl="alignAcc1" presStyleIdx="0" presStyleCnt="2">
        <dgm:presLayoutVars>
          <dgm:bulletEnabled val="1"/>
        </dgm:presLayoutVars>
      </dgm:prSet>
      <dgm:spPr/>
      <dgm:t>
        <a:bodyPr/>
        <a:lstStyle/>
        <a:p>
          <a:endParaRPr lang="en-US"/>
        </a:p>
      </dgm:t>
    </dgm:pt>
    <dgm:pt modelId="{16888537-06AD-46EC-99EA-961368A299ED}" type="pres">
      <dgm:prSet presAssocID="{0596105A-CEE0-4E39-886E-6F1D61BABEEC}" presName="sp" presStyleCnt="0"/>
      <dgm:spPr/>
    </dgm:pt>
    <dgm:pt modelId="{E8BA0282-27E0-4128-BA92-7ABD5EE1A84C}" type="pres">
      <dgm:prSet presAssocID="{A5073437-F486-4482-B97A-BBEF85C17F1F}" presName="composite" presStyleCnt="0"/>
      <dgm:spPr/>
    </dgm:pt>
    <dgm:pt modelId="{456F247E-5E64-49F6-91A3-D968D7D01E84}" type="pres">
      <dgm:prSet presAssocID="{A5073437-F486-4482-B97A-BBEF85C17F1F}" presName="parentText" presStyleLbl="alignNode1" presStyleIdx="1" presStyleCnt="2">
        <dgm:presLayoutVars>
          <dgm:chMax val="1"/>
          <dgm:bulletEnabled val="1"/>
        </dgm:presLayoutVars>
      </dgm:prSet>
      <dgm:spPr/>
      <dgm:t>
        <a:bodyPr/>
        <a:lstStyle/>
        <a:p>
          <a:endParaRPr lang="en-US"/>
        </a:p>
      </dgm:t>
    </dgm:pt>
    <dgm:pt modelId="{E7FE5291-C2C6-4162-8223-8F18D18905AE}" type="pres">
      <dgm:prSet presAssocID="{A5073437-F486-4482-B97A-BBEF85C17F1F}" presName="descendantText" presStyleLbl="alignAcc1" presStyleIdx="1" presStyleCnt="2">
        <dgm:presLayoutVars>
          <dgm:bulletEnabled val="1"/>
        </dgm:presLayoutVars>
      </dgm:prSet>
      <dgm:spPr/>
      <dgm:t>
        <a:bodyPr/>
        <a:lstStyle/>
        <a:p>
          <a:endParaRPr lang="en-US"/>
        </a:p>
      </dgm:t>
    </dgm:pt>
  </dgm:ptLst>
  <dgm:cxnLst>
    <dgm:cxn modelId="{9F791E8E-5251-4B99-A66E-62AD46F369D9}" type="presOf" srcId="{9CE3A33A-95CE-4972-AFD6-37FB11D6AC3C}" destId="{5FEAF4B2-4A69-42DC-9667-933062E452E6}" srcOrd="0" destOrd="0" presId="urn:microsoft.com/office/officeart/2005/8/layout/chevron2"/>
    <dgm:cxn modelId="{86BC1975-4C90-4512-B3E5-B67FF7028C92}" type="presOf" srcId="{A12CE6FA-CB4A-4246-B10E-0F15F162053E}" destId="{5E9D51B1-B4AA-4FCF-B690-CFD5AE84A11D}" srcOrd="0" destOrd="0" presId="urn:microsoft.com/office/officeart/2005/8/layout/chevron2"/>
    <dgm:cxn modelId="{96DB0D5A-AFF5-4183-AD87-700074B0B496}" type="presOf" srcId="{E4A6A7E2-39A6-41EF-B20C-9EF4E54F7ACE}" destId="{5013B3A8-1B53-4DF2-AA63-8D7E1D1B43BB}" srcOrd="0" destOrd="0" presId="urn:microsoft.com/office/officeart/2005/8/layout/chevron2"/>
    <dgm:cxn modelId="{3D1FBBF0-6F42-46D5-957D-802E301A9A6E}" srcId="{A5073437-F486-4482-B97A-BBEF85C17F1F}" destId="{29862916-7B7C-4A03-95BC-8C09FEE3431C}" srcOrd="0" destOrd="0" parTransId="{489F338D-96F8-401B-A196-140D9E6521C4}" sibTransId="{F8B19DD6-2230-4EC8-89D1-1D9A4352C9DC}"/>
    <dgm:cxn modelId="{F11F9A95-3DC7-423D-99DA-54744A1F6A8D}" srcId="{E4A6A7E2-39A6-41EF-B20C-9EF4E54F7ACE}" destId="{A12CE6FA-CB4A-4246-B10E-0F15F162053E}" srcOrd="0" destOrd="0" parTransId="{B551C9B5-D1C6-44EE-B7BC-5A9AC81F1A06}" sibTransId="{FC987D33-F792-4E2E-B977-0E98214B9E83}"/>
    <dgm:cxn modelId="{9627BE97-4168-4E59-813D-2DA78B28D0EF}" type="presOf" srcId="{29862916-7B7C-4A03-95BC-8C09FEE3431C}" destId="{E7FE5291-C2C6-4162-8223-8F18D18905AE}" srcOrd="0" destOrd="0" presId="urn:microsoft.com/office/officeart/2005/8/layout/chevron2"/>
    <dgm:cxn modelId="{7209CC6F-B1B3-48EB-B1BF-37EECEBD7F02}" srcId="{9CE3A33A-95CE-4972-AFD6-37FB11D6AC3C}" destId="{E4A6A7E2-39A6-41EF-B20C-9EF4E54F7ACE}" srcOrd="0" destOrd="0" parTransId="{0FD20C65-FC75-4FD2-8204-B382469A8DC9}" sibTransId="{0596105A-CEE0-4E39-886E-6F1D61BABEEC}"/>
    <dgm:cxn modelId="{EF692A55-0F8F-4384-9973-A9ADE7DE3C71}" type="presOf" srcId="{A5073437-F486-4482-B97A-BBEF85C17F1F}" destId="{456F247E-5E64-49F6-91A3-D968D7D01E84}" srcOrd="0" destOrd="0" presId="urn:microsoft.com/office/officeart/2005/8/layout/chevron2"/>
    <dgm:cxn modelId="{CDBBC7FE-1EC5-4FDE-B809-1A6D26C1FCBF}" srcId="{9CE3A33A-95CE-4972-AFD6-37FB11D6AC3C}" destId="{A5073437-F486-4482-B97A-BBEF85C17F1F}" srcOrd="1" destOrd="0" parTransId="{63F4052A-D049-4585-874C-5A65331822DC}" sibTransId="{A3FF9B50-DE11-4B43-8D6E-18DB649F9DE7}"/>
    <dgm:cxn modelId="{D46D0E0D-E426-4A34-9AB7-13066F2F8C00}" type="presParOf" srcId="{5FEAF4B2-4A69-42DC-9667-933062E452E6}" destId="{9219336D-7292-40D7-9C14-CBBCBDEC3910}" srcOrd="0" destOrd="0" presId="urn:microsoft.com/office/officeart/2005/8/layout/chevron2"/>
    <dgm:cxn modelId="{B99A2D46-BE85-45DA-B13F-66C09AA96086}" type="presParOf" srcId="{9219336D-7292-40D7-9C14-CBBCBDEC3910}" destId="{5013B3A8-1B53-4DF2-AA63-8D7E1D1B43BB}" srcOrd="0" destOrd="0" presId="urn:microsoft.com/office/officeart/2005/8/layout/chevron2"/>
    <dgm:cxn modelId="{490D2526-F96B-4D84-AD72-1BE75AFB0010}" type="presParOf" srcId="{9219336D-7292-40D7-9C14-CBBCBDEC3910}" destId="{5E9D51B1-B4AA-4FCF-B690-CFD5AE84A11D}" srcOrd="1" destOrd="0" presId="urn:microsoft.com/office/officeart/2005/8/layout/chevron2"/>
    <dgm:cxn modelId="{4201C621-86AC-4D0A-8D43-19F3DBE816B8}" type="presParOf" srcId="{5FEAF4B2-4A69-42DC-9667-933062E452E6}" destId="{16888537-06AD-46EC-99EA-961368A299ED}" srcOrd="1" destOrd="0" presId="urn:microsoft.com/office/officeart/2005/8/layout/chevron2"/>
    <dgm:cxn modelId="{E8C7F7D4-6FD0-49D6-82AC-0D0B0856798B}" type="presParOf" srcId="{5FEAF4B2-4A69-42DC-9667-933062E452E6}" destId="{E8BA0282-27E0-4128-BA92-7ABD5EE1A84C}" srcOrd="2" destOrd="0" presId="urn:microsoft.com/office/officeart/2005/8/layout/chevron2"/>
    <dgm:cxn modelId="{FC37E6EF-5EC8-4F53-BEEF-BCA73411F5DE}" type="presParOf" srcId="{E8BA0282-27E0-4128-BA92-7ABD5EE1A84C}" destId="{456F247E-5E64-49F6-91A3-D968D7D01E84}" srcOrd="0" destOrd="0" presId="urn:microsoft.com/office/officeart/2005/8/layout/chevron2"/>
    <dgm:cxn modelId="{35ABBC9B-D982-462A-B2F5-54457FC9CC71}" type="presParOf" srcId="{E8BA0282-27E0-4128-BA92-7ABD5EE1A84C}" destId="{E7FE5291-C2C6-4162-8223-8F18D18905AE}"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013B3A8-1B53-4DF2-AA63-8D7E1D1B43BB}">
      <dsp:nvSpPr>
        <dsp:cNvPr id="0" name=""/>
        <dsp:cNvSpPr/>
      </dsp:nvSpPr>
      <dsp:spPr>
        <a:xfrm rot="5400000">
          <a:off x="-346750" y="349329"/>
          <a:ext cx="2311672" cy="161817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r>
            <a:rPr lang="en-US" sz="4400" kern="1200" dirty="0" smtClean="0"/>
            <a:t>Initial </a:t>
          </a:r>
          <a:endParaRPr lang="en-US" sz="4400" kern="1200" dirty="0"/>
        </a:p>
      </dsp:txBody>
      <dsp:txXfrm rot="5400000">
        <a:off x="-346750" y="349329"/>
        <a:ext cx="2311672" cy="1618170"/>
      </dsp:txXfrm>
    </dsp:sp>
    <dsp:sp modelId="{5E9D51B1-B4AA-4FCF-B690-CFD5AE84A11D}">
      <dsp:nvSpPr>
        <dsp:cNvPr id="0" name=""/>
        <dsp:cNvSpPr/>
      </dsp:nvSpPr>
      <dsp:spPr>
        <a:xfrm rot="5400000">
          <a:off x="3448691" y="-1827942"/>
          <a:ext cx="1502587" cy="516362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t>Wharton Risk Center study focus on </a:t>
          </a:r>
          <a:r>
            <a:rPr lang="en-US" sz="2800" i="1" kern="1200" dirty="0" smtClean="0"/>
            <a:t>Personal Safety</a:t>
          </a:r>
          <a:endParaRPr lang="en-US" sz="2800" i="1" kern="1200" dirty="0"/>
        </a:p>
      </dsp:txBody>
      <dsp:txXfrm rot="5400000">
        <a:off x="3448691" y="-1827942"/>
        <a:ext cx="1502587" cy="5163629"/>
      </dsp:txXfrm>
    </dsp:sp>
    <dsp:sp modelId="{456F247E-5E64-49F6-91A3-D968D7D01E84}">
      <dsp:nvSpPr>
        <dsp:cNvPr id="0" name=""/>
        <dsp:cNvSpPr/>
      </dsp:nvSpPr>
      <dsp:spPr>
        <a:xfrm rot="5400000">
          <a:off x="-346750" y="2375899"/>
          <a:ext cx="2311672" cy="161817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r>
            <a:rPr lang="en-US" sz="4400" kern="1200" dirty="0" smtClean="0"/>
            <a:t>Recent</a:t>
          </a:r>
          <a:endParaRPr lang="en-US" sz="4400" kern="1200" dirty="0"/>
        </a:p>
      </dsp:txBody>
      <dsp:txXfrm rot="5400000">
        <a:off x="-346750" y="2375899"/>
        <a:ext cx="2311672" cy="1618170"/>
      </dsp:txXfrm>
    </dsp:sp>
    <dsp:sp modelId="{E7FE5291-C2C6-4162-8223-8F18D18905AE}">
      <dsp:nvSpPr>
        <dsp:cNvPr id="0" name=""/>
        <dsp:cNvSpPr/>
      </dsp:nvSpPr>
      <dsp:spPr>
        <a:xfrm rot="5400000">
          <a:off x="3448691" y="198627"/>
          <a:ext cx="1502587" cy="516362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t>Wharton-Chemical Engineering cooperative study focus expanded to </a:t>
          </a:r>
          <a:r>
            <a:rPr lang="en-US" sz="2800" i="1" kern="1200" dirty="0" smtClean="0"/>
            <a:t>Process Safety </a:t>
          </a:r>
          <a:endParaRPr lang="en-US" sz="2800" i="1" kern="1200" dirty="0"/>
        </a:p>
      </dsp:txBody>
      <dsp:txXfrm rot="5400000">
        <a:off x="3448691" y="198627"/>
        <a:ext cx="1502587" cy="516362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24C8F4-56FE-492C-82D0-0FB65DD8A956}" type="datetimeFigureOut">
              <a:rPr lang="en-US" smtClean="0"/>
              <a:pPr/>
              <a:t>1/11/2012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E19812-DBB4-43A5-8969-2860D8DDD7AB}" type="slidenum">
              <a:rPr lang="en-US" smtClean="0"/>
              <a:pPr/>
              <a:t>‹#›</a:t>
            </a:fld>
            <a:endParaRPr lang="en-US" dirty="0"/>
          </a:p>
        </p:txBody>
      </p:sp>
    </p:spTree>
    <p:extLst>
      <p:ext uri="{BB962C8B-B14F-4D97-AF65-F5344CB8AC3E}">
        <p14:creationId xmlns:p14="http://schemas.microsoft.com/office/powerpoint/2010/main" xmlns="" val="2951351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1FE19812-DBB4-43A5-8969-2860D8DDD7AB}"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E19812-DBB4-43A5-8969-2860D8DDD7AB}" type="slidenum">
              <a:rPr lang="en-US" smtClean="0"/>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E19812-DBB4-43A5-8969-2860D8DDD7AB}" type="slidenum">
              <a:rPr lang="en-US" smtClean="0"/>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E19812-DBB4-43A5-8969-2860D8DDD7AB}" type="slidenum">
              <a:rPr lang="en-US" smtClean="0"/>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E19812-DBB4-43A5-8969-2860D8DDD7AB}" type="slidenum">
              <a:rPr lang="en-US" smtClean="0"/>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E19812-DBB4-43A5-8969-2860D8DDD7AB}" type="slidenum">
              <a:rPr lang="en-US" smtClean="0"/>
              <a:pPr/>
              <a:t>16</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E19812-DBB4-43A5-8969-2860D8DDD7AB}" type="slidenum">
              <a:rPr lang="en-US" smtClean="0"/>
              <a:pPr/>
              <a:t>17</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E19812-DBB4-43A5-8969-2860D8DDD7AB}" type="slidenum">
              <a:rPr lang="en-US" smtClean="0"/>
              <a:pPr/>
              <a:t>19</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E19812-DBB4-43A5-8969-2860D8DDD7AB}" type="slidenum">
              <a:rPr lang="en-US" smtClean="0"/>
              <a:pPr/>
              <a:t>20</a:t>
            </a:fld>
            <a:endParaRPr lang="en-US" dirty="0"/>
          </a:p>
        </p:txBody>
      </p:sp>
    </p:spTree>
    <p:extLst>
      <p:ext uri="{BB962C8B-B14F-4D97-AF65-F5344CB8AC3E}">
        <p14:creationId xmlns:p14="http://schemas.microsoft.com/office/powerpoint/2010/main" xmlns="" val="41758237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E19812-DBB4-43A5-8969-2860D8DDD7AB}" type="slidenum">
              <a:rPr lang="en-US" smtClean="0"/>
              <a:pPr/>
              <a:t>21</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On behalf of Paul </a:t>
            </a:r>
            <a:r>
              <a:rPr lang="en-US" baseline="0" dirty="0" err="1" smtClean="0"/>
              <a:t>Kleindorfer</a:t>
            </a:r>
            <a:r>
              <a:rPr lang="en-US" baseline="0" dirty="0" smtClean="0"/>
              <a:t> and myself, thank you for joining today.  If you are interested in seeing more details of the work discussed here or would like to learn about the work currently underway please feel free to reach out to me.  </a:t>
            </a:r>
          </a:p>
        </p:txBody>
      </p:sp>
      <p:sp>
        <p:nvSpPr>
          <p:cNvPr id="4" name="Slide Number Placeholder 3"/>
          <p:cNvSpPr>
            <a:spLocks noGrp="1"/>
          </p:cNvSpPr>
          <p:nvPr>
            <p:ph type="sldNum" sz="quarter" idx="10"/>
          </p:nvPr>
        </p:nvSpPr>
        <p:spPr/>
        <p:txBody>
          <a:bodyPr/>
          <a:lstStyle/>
          <a:p>
            <a:fld id="{1FE19812-DBB4-43A5-8969-2860D8DDD7AB}" type="slidenum">
              <a:rPr lang="en-US" smtClean="0"/>
              <a:pPr/>
              <a:t>22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E19812-DBB4-43A5-8969-2860D8DDD7AB}"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1FE19812-DBB4-43A5-8969-2860D8DDD7A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E19812-DBB4-43A5-8969-2860D8DDD7A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E19812-DBB4-43A5-8969-2860D8DDD7AB}"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FE19812-DBB4-43A5-8969-2860D8DDD7AB}"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E19812-DBB4-43A5-8969-2860D8DDD7AB}"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E19812-DBB4-43A5-8969-2860D8DDD7AB}"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E19812-DBB4-43A5-8969-2860D8DDD7AB}"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1B741A-D361-466B-A4F9-838E048583E3}" type="datetime1">
              <a:rPr lang="en-US" smtClean="0"/>
              <a:pPr/>
              <a:t>1/11/2012</a:t>
            </a:fld>
            <a:endParaRPr lang="en-US" dirty="0"/>
          </a:p>
        </p:txBody>
      </p:sp>
      <p:sp>
        <p:nvSpPr>
          <p:cNvPr id="5" name="Footer Placeholder 4"/>
          <p:cNvSpPr>
            <a:spLocks noGrp="1"/>
          </p:cNvSpPr>
          <p:nvPr>
            <p:ph type="ftr" sz="quarter" idx="11"/>
          </p:nvPr>
        </p:nvSpPr>
        <p:spPr/>
        <p:txBody>
          <a:bodyPr/>
          <a:lstStyle/>
          <a:p>
            <a:r>
              <a:rPr lang="en-US" smtClean="0"/>
              <a:t>Ulku Oktem, FOCAPO 2012</a:t>
            </a:r>
            <a:endParaRPr lang="en-US" dirty="0"/>
          </a:p>
        </p:txBody>
      </p:sp>
      <p:sp>
        <p:nvSpPr>
          <p:cNvPr id="6" name="Slide Number Placeholder 5"/>
          <p:cNvSpPr>
            <a:spLocks noGrp="1"/>
          </p:cNvSpPr>
          <p:nvPr>
            <p:ph type="sldNum" sz="quarter" idx="12"/>
          </p:nvPr>
        </p:nvSpPr>
        <p:spPr/>
        <p:txBody>
          <a:bodyPr/>
          <a:lstStyle/>
          <a:p>
            <a:fld id="{07A1B05D-B7F3-4757-87FB-15C71363EB8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7483A6-C971-40D5-A63F-B1E9A02D5760}" type="datetime1">
              <a:rPr lang="en-US" smtClean="0"/>
              <a:pPr/>
              <a:t>1/11/2012</a:t>
            </a:fld>
            <a:endParaRPr lang="en-US" dirty="0"/>
          </a:p>
        </p:txBody>
      </p:sp>
      <p:sp>
        <p:nvSpPr>
          <p:cNvPr id="5" name="Footer Placeholder 4"/>
          <p:cNvSpPr>
            <a:spLocks noGrp="1"/>
          </p:cNvSpPr>
          <p:nvPr>
            <p:ph type="ftr" sz="quarter" idx="11"/>
          </p:nvPr>
        </p:nvSpPr>
        <p:spPr/>
        <p:txBody>
          <a:bodyPr/>
          <a:lstStyle/>
          <a:p>
            <a:r>
              <a:rPr lang="en-US" smtClean="0"/>
              <a:t>Ulku Oktem, FOCAPO 2012</a:t>
            </a:r>
            <a:endParaRPr lang="en-US" dirty="0"/>
          </a:p>
        </p:txBody>
      </p:sp>
      <p:sp>
        <p:nvSpPr>
          <p:cNvPr id="6" name="Slide Number Placeholder 5"/>
          <p:cNvSpPr>
            <a:spLocks noGrp="1"/>
          </p:cNvSpPr>
          <p:nvPr>
            <p:ph type="sldNum" sz="quarter" idx="12"/>
          </p:nvPr>
        </p:nvSpPr>
        <p:spPr/>
        <p:txBody>
          <a:bodyPr/>
          <a:lstStyle/>
          <a:p>
            <a:fld id="{07A1B05D-B7F3-4757-87FB-15C71363EB8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6EB961-36DB-4777-9513-6C07DCAEA62A}" type="datetime1">
              <a:rPr lang="en-US" smtClean="0"/>
              <a:pPr/>
              <a:t>1/11/2012</a:t>
            </a:fld>
            <a:endParaRPr lang="en-US" dirty="0"/>
          </a:p>
        </p:txBody>
      </p:sp>
      <p:sp>
        <p:nvSpPr>
          <p:cNvPr id="5" name="Footer Placeholder 4"/>
          <p:cNvSpPr>
            <a:spLocks noGrp="1"/>
          </p:cNvSpPr>
          <p:nvPr>
            <p:ph type="ftr" sz="quarter" idx="11"/>
          </p:nvPr>
        </p:nvSpPr>
        <p:spPr/>
        <p:txBody>
          <a:bodyPr/>
          <a:lstStyle/>
          <a:p>
            <a:r>
              <a:rPr lang="en-US" smtClean="0"/>
              <a:t>Ulku Oktem, FOCAPO 2012</a:t>
            </a:r>
            <a:endParaRPr lang="en-US" dirty="0"/>
          </a:p>
        </p:txBody>
      </p:sp>
      <p:sp>
        <p:nvSpPr>
          <p:cNvPr id="6" name="Slide Number Placeholder 5"/>
          <p:cNvSpPr>
            <a:spLocks noGrp="1"/>
          </p:cNvSpPr>
          <p:nvPr>
            <p:ph type="sldNum" sz="quarter" idx="12"/>
          </p:nvPr>
        </p:nvSpPr>
        <p:spPr/>
        <p:txBody>
          <a:bodyPr/>
          <a:lstStyle/>
          <a:p>
            <a:fld id="{07A1B05D-B7F3-4757-87FB-15C71363EB8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E0B514-0AC4-41A4-8A32-ACB35F77F87D}" type="datetime1">
              <a:rPr lang="en-US" smtClean="0"/>
              <a:pPr/>
              <a:t>1/11/2012</a:t>
            </a:fld>
            <a:endParaRPr lang="en-US" dirty="0"/>
          </a:p>
        </p:txBody>
      </p:sp>
      <p:sp>
        <p:nvSpPr>
          <p:cNvPr id="5" name="Footer Placeholder 4"/>
          <p:cNvSpPr>
            <a:spLocks noGrp="1"/>
          </p:cNvSpPr>
          <p:nvPr>
            <p:ph type="ftr" sz="quarter" idx="11"/>
          </p:nvPr>
        </p:nvSpPr>
        <p:spPr/>
        <p:txBody>
          <a:bodyPr/>
          <a:lstStyle/>
          <a:p>
            <a:r>
              <a:rPr lang="en-US" smtClean="0"/>
              <a:t>Ulku Oktem, FOCAPO 2012</a:t>
            </a:r>
            <a:endParaRPr lang="en-US" dirty="0"/>
          </a:p>
        </p:txBody>
      </p:sp>
      <p:sp>
        <p:nvSpPr>
          <p:cNvPr id="6" name="Slide Number Placeholder 5"/>
          <p:cNvSpPr>
            <a:spLocks noGrp="1"/>
          </p:cNvSpPr>
          <p:nvPr>
            <p:ph type="sldNum" sz="quarter" idx="12"/>
          </p:nvPr>
        </p:nvSpPr>
        <p:spPr/>
        <p:txBody>
          <a:bodyPr/>
          <a:lstStyle/>
          <a:p>
            <a:fld id="{07A1B05D-B7F3-4757-87FB-15C71363EB8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6FD4D1-FEAC-46E3-85DB-37F394A35B1B}" type="datetime1">
              <a:rPr lang="en-US" smtClean="0"/>
              <a:pPr/>
              <a:t>1/11/2012</a:t>
            </a:fld>
            <a:endParaRPr lang="en-US" dirty="0"/>
          </a:p>
        </p:txBody>
      </p:sp>
      <p:sp>
        <p:nvSpPr>
          <p:cNvPr id="5" name="Footer Placeholder 4"/>
          <p:cNvSpPr>
            <a:spLocks noGrp="1"/>
          </p:cNvSpPr>
          <p:nvPr>
            <p:ph type="ftr" sz="quarter" idx="11"/>
          </p:nvPr>
        </p:nvSpPr>
        <p:spPr/>
        <p:txBody>
          <a:bodyPr/>
          <a:lstStyle/>
          <a:p>
            <a:r>
              <a:rPr lang="en-US" smtClean="0"/>
              <a:t>Ulku Oktem, FOCAPO 2012</a:t>
            </a:r>
            <a:endParaRPr lang="en-US" dirty="0"/>
          </a:p>
        </p:txBody>
      </p:sp>
      <p:sp>
        <p:nvSpPr>
          <p:cNvPr id="6" name="Slide Number Placeholder 5"/>
          <p:cNvSpPr>
            <a:spLocks noGrp="1"/>
          </p:cNvSpPr>
          <p:nvPr>
            <p:ph type="sldNum" sz="quarter" idx="12"/>
          </p:nvPr>
        </p:nvSpPr>
        <p:spPr/>
        <p:txBody>
          <a:bodyPr/>
          <a:lstStyle/>
          <a:p>
            <a:fld id="{07A1B05D-B7F3-4757-87FB-15C71363EB8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9CF685-9F7C-4937-9D0D-0248E753559C}" type="datetime1">
              <a:rPr lang="en-US" smtClean="0"/>
              <a:pPr/>
              <a:t>1/11/2012</a:t>
            </a:fld>
            <a:endParaRPr lang="en-US" dirty="0"/>
          </a:p>
        </p:txBody>
      </p:sp>
      <p:sp>
        <p:nvSpPr>
          <p:cNvPr id="6" name="Footer Placeholder 5"/>
          <p:cNvSpPr>
            <a:spLocks noGrp="1"/>
          </p:cNvSpPr>
          <p:nvPr>
            <p:ph type="ftr" sz="quarter" idx="11"/>
          </p:nvPr>
        </p:nvSpPr>
        <p:spPr/>
        <p:txBody>
          <a:bodyPr/>
          <a:lstStyle/>
          <a:p>
            <a:r>
              <a:rPr lang="en-US" smtClean="0"/>
              <a:t>Ulku Oktem, FOCAPO 2012</a:t>
            </a:r>
            <a:endParaRPr lang="en-US" dirty="0"/>
          </a:p>
        </p:txBody>
      </p:sp>
      <p:sp>
        <p:nvSpPr>
          <p:cNvPr id="7" name="Slide Number Placeholder 6"/>
          <p:cNvSpPr>
            <a:spLocks noGrp="1"/>
          </p:cNvSpPr>
          <p:nvPr>
            <p:ph type="sldNum" sz="quarter" idx="12"/>
          </p:nvPr>
        </p:nvSpPr>
        <p:spPr/>
        <p:txBody>
          <a:bodyPr/>
          <a:lstStyle/>
          <a:p>
            <a:fld id="{07A1B05D-B7F3-4757-87FB-15C71363EB8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79EDB7-6D9E-4F8C-A36D-FA85178AD7BA}" type="datetime1">
              <a:rPr lang="en-US" smtClean="0"/>
              <a:pPr/>
              <a:t>1/11/2012</a:t>
            </a:fld>
            <a:endParaRPr lang="en-US" dirty="0"/>
          </a:p>
        </p:txBody>
      </p:sp>
      <p:sp>
        <p:nvSpPr>
          <p:cNvPr id="8" name="Footer Placeholder 7"/>
          <p:cNvSpPr>
            <a:spLocks noGrp="1"/>
          </p:cNvSpPr>
          <p:nvPr>
            <p:ph type="ftr" sz="quarter" idx="11"/>
          </p:nvPr>
        </p:nvSpPr>
        <p:spPr/>
        <p:txBody>
          <a:bodyPr/>
          <a:lstStyle/>
          <a:p>
            <a:r>
              <a:rPr lang="en-US" smtClean="0"/>
              <a:t>Ulku Oktem, FOCAPO 2012</a:t>
            </a:r>
            <a:endParaRPr lang="en-US" dirty="0"/>
          </a:p>
        </p:txBody>
      </p:sp>
      <p:sp>
        <p:nvSpPr>
          <p:cNvPr id="9" name="Slide Number Placeholder 8"/>
          <p:cNvSpPr>
            <a:spLocks noGrp="1"/>
          </p:cNvSpPr>
          <p:nvPr>
            <p:ph type="sldNum" sz="quarter" idx="12"/>
          </p:nvPr>
        </p:nvSpPr>
        <p:spPr/>
        <p:txBody>
          <a:bodyPr/>
          <a:lstStyle/>
          <a:p>
            <a:fld id="{07A1B05D-B7F3-4757-87FB-15C71363EB8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C8A38D-B81B-4288-AE55-52152B18B9EC}" type="datetime1">
              <a:rPr lang="en-US" smtClean="0"/>
              <a:pPr/>
              <a:t>1/11/2012</a:t>
            </a:fld>
            <a:endParaRPr lang="en-US" dirty="0"/>
          </a:p>
        </p:txBody>
      </p:sp>
      <p:sp>
        <p:nvSpPr>
          <p:cNvPr id="4" name="Footer Placeholder 3"/>
          <p:cNvSpPr>
            <a:spLocks noGrp="1"/>
          </p:cNvSpPr>
          <p:nvPr>
            <p:ph type="ftr" sz="quarter" idx="11"/>
          </p:nvPr>
        </p:nvSpPr>
        <p:spPr/>
        <p:txBody>
          <a:bodyPr/>
          <a:lstStyle/>
          <a:p>
            <a:r>
              <a:rPr lang="en-US" smtClean="0"/>
              <a:t>Ulku Oktem, FOCAPO 2012</a:t>
            </a:r>
            <a:endParaRPr lang="en-US" dirty="0"/>
          </a:p>
        </p:txBody>
      </p:sp>
      <p:sp>
        <p:nvSpPr>
          <p:cNvPr id="5" name="Slide Number Placeholder 4"/>
          <p:cNvSpPr>
            <a:spLocks noGrp="1"/>
          </p:cNvSpPr>
          <p:nvPr>
            <p:ph type="sldNum" sz="quarter" idx="12"/>
          </p:nvPr>
        </p:nvSpPr>
        <p:spPr/>
        <p:txBody>
          <a:bodyPr/>
          <a:lstStyle/>
          <a:p>
            <a:fld id="{07A1B05D-B7F3-4757-87FB-15C71363EB8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7FA07D-D8D8-4CAB-B654-A0BCA2E06DFC}" type="datetime1">
              <a:rPr lang="en-US" smtClean="0"/>
              <a:pPr/>
              <a:t>1/11/2012</a:t>
            </a:fld>
            <a:endParaRPr lang="en-US" dirty="0"/>
          </a:p>
        </p:txBody>
      </p:sp>
      <p:sp>
        <p:nvSpPr>
          <p:cNvPr id="3" name="Footer Placeholder 2"/>
          <p:cNvSpPr>
            <a:spLocks noGrp="1"/>
          </p:cNvSpPr>
          <p:nvPr>
            <p:ph type="ftr" sz="quarter" idx="11"/>
          </p:nvPr>
        </p:nvSpPr>
        <p:spPr/>
        <p:txBody>
          <a:bodyPr/>
          <a:lstStyle/>
          <a:p>
            <a:r>
              <a:rPr lang="en-US" smtClean="0"/>
              <a:t>Ulku Oktem, FOCAPO 2012</a:t>
            </a:r>
            <a:endParaRPr lang="en-US" dirty="0"/>
          </a:p>
        </p:txBody>
      </p:sp>
      <p:sp>
        <p:nvSpPr>
          <p:cNvPr id="4" name="Slide Number Placeholder 3"/>
          <p:cNvSpPr>
            <a:spLocks noGrp="1"/>
          </p:cNvSpPr>
          <p:nvPr>
            <p:ph type="sldNum" sz="quarter" idx="12"/>
          </p:nvPr>
        </p:nvSpPr>
        <p:spPr/>
        <p:txBody>
          <a:bodyPr/>
          <a:lstStyle/>
          <a:p>
            <a:fld id="{07A1B05D-B7F3-4757-87FB-15C71363EB8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F53E01-F108-4706-B88E-1805F5EA7AA3}" type="datetime1">
              <a:rPr lang="en-US" smtClean="0"/>
              <a:pPr/>
              <a:t>1/11/2012</a:t>
            </a:fld>
            <a:endParaRPr lang="en-US" dirty="0"/>
          </a:p>
        </p:txBody>
      </p:sp>
      <p:sp>
        <p:nvSpPr>
          <p:cNvPr id="6" name="Footer Placeholder 5"/>
          <p:cNvSpPr>
            <a:spLocks noGrp="1"/>
          </p:cNvSpPr>
          <p:nvPr>
            <p:ph type="ftr" sz="quarter" idx="11"/>
          </p:nvPr>
        </p:nvSpPr>
        <p:spPr/>
        <p:txBody>
          <a:bodyPr/>
          <a:lstStyle/>
          <a:p>
            <a:r>
              <a:rPr lang="en-US" smtClean="0"/>
              <a:t>Ulku Oktem, FOCAPO 2012</a:t>
            </a:r>
            <a:endParaRPr lang="en-US" dirty="0"/>
          </a:p>
        </p:txBody>
      </p:sp>
      <p:sp>
        <p:nvSpPr>
          <p:cNvPr id="7" name="Slide Number Placeholder 6"/>
          <p:cNvSpPr>
            <a:spLocks noGrp="1"/>
          </p:cNvSpPr>
          <p:nvPr>
            <p:ph type="sldNum" sz="quarter" idx="12"/>
          </p:nvPr>
        </p:nvSpPr>
        <p:spPr/>
        <p:txBody>
          <a:bodyPr/>
          <a:lstStyle/>
          <a:p>
            <a:fld id="{07A1B05D-B7F3-4757-87FB-15C71363EB8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3AA9C1-404F-4E27-B540-5531CC3435B3}" type="datetime1">
              <a:rPr lang="en-US" smtClean="0"/>
              <a:pPr/>
              <a:t>1/11/2012</a:t>
            </a:fld>
            <a:endParaRPr lang="en-US" dirty="0"/>
          </a:p>
        </p:txBody>
      </p:sp>
      <p:sp>
        <p:nvSpPr>
          <p:cNvPr id="6" name="Footer Placeholder 5"/>
          <p:cNvSpPr>
            <a:spLocks noGrp="1"/>
          </p:cNvSpPr>
          <p:nvPr>
            <p:ph type="ftr" sz="quarter" idx="11"/>
          </p:nvPr>
        </p:nvSpPr>
        <p:spPr/>
        <p:txBody>
          <a:bodyPr/>
          <a:lstStyle/>
          <a:p>
            <a:r>
              <a:rPr lang="en-US" smtClean="0"/>
              <a:t>Ulku Oktem, FOCAPO 2012</a:t>
            </a:r>
            <a:endParaRPr lang="en-US" dirty="0"/>
          </a:p>
        </p:txBody>
      </p:sp>
      <p:sp>
        <p:nvSpPr>
          <p:cNvPr id="7" name="Slide Number Placeholder 6"/>
          <p:cNvSpPr>
            <a:spLocks noGrp="1"/>
          </p:cNvSpPr>
          <p:nvPr>
            <p:ph type="sldNum" sz="quarter" idx="12"/>
          </p:nvPr>
        </p:nvSpPr>
        <p:spPr/>
        <p:txBody>
          <a:bodyPr/>
          <a:lstStyle/>
          <a:p>
            <a:fld id="{07A1B05D-B7F3-4757-87FB-15C71363EB8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5581A1-58C3-457A-A0C5-B73FE13C1D7E}" type="datetime1">
              <a:rPr lang="en-US" smtClean="0"/>
              <a:pPr/>
              <a:t>1/11/2012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Ulku Oktem, FOCAPO 2012</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A1B05D-B7F3-4757-87FB-15C71363EB83}"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oktem@wharton.upenn.edu"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package" Target="../embeddings/Microsoft_Office_PowerPoint_Slide1.sldx"/></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066800"/>
            <a:ext cx="7772400" cy="1470025"/>
          </a:xfrm>
        </p:spPr>
        <p:txBody>
          <a:bodyPr/>
          <a:lstStyle/>
          <a:p>
            <a:r>
              <a:rPr lang="en-US" b="1" dirty="0" smtClean="0">
                <a:solidFill>
                  <a:srgbClr val="FFC000"/>
                </a:solidFill>
              </a:rPr>
              <a:t>ASSESSMENT OF CATASTROPHE RISK IN INDUSTRY</a:t>
            </a:r>
            <a:endParaRPr lang="en-US" b="1" dirty="0">
              <a:solidFill>
                <a:srgbClr val="FFC000"/>
              </a:solidFill>
            </a:endParaRPr>
          </a:p>
        </p:txBody>
      </p:sp>
      <p:sp>
        <p:nvSpPr>
          <p:cNvPr id="3" name="Subtitle 2"/>
          <p:cNvSpPr>
            <a:spLocks noGrp="1"/>
          </p:cNvSpPr>
          <p:nvPr>
            <p:ph type="subTitle" idx="1"/>
          </p:nvPr>
        </p:nvSpPr>
        <p:spPr>
          <a:xfrm>
            <a:off x="457200" y="3124200"/>
            <a:ext cx="8382000" cy="3429000"/>
          </a:xfrm>
        </p:spPr>
        <p:txBody>
          <a:bodyPr>
            <a:normAutofit/>
          </a:bodyPr>
          <a:lstStyle/>
          <a:p>
            <a:r>
              <a:rPr lang="en-US" sz="4000" dirty="0" smtClean="0"/>
              <a:t>Paul </a:t>
            </a:r>
            <a:r>
              <a:rPr lang="en-US" sz="4000" dirty="0" err="1" smtClean="0"/>
              <a:t>Kleindorfer</a:t>
            </a:r>
            <a:endParaRPr lang="en-US" sz="4000" dirty="0" smtClean="0"/>
          </a:p>
          <a:p>
            <a:r>
              <a:rPr lang="en-US" sz="2600" dirty="0" smtClean="0"/>
              <a:t>Technology and Operations Management, INSEAD</a:t>
            </a:r>
          </a:p>
          <a:p>
            <a:r>
              <a:rPr lang="en-US" sz="4000" dirty="0" err="1" smtClean="0"/>
              <a:t>Ulku</a:t>
            </a:r>
            <a:r>
              <a:rPr lang="en-US" sz="4000" dirty="0" smtClean="0"/>
              <a:t> </a:t>
            </a:r>
            <a:r>
              <a:rPr lang="en-US" sz="4000" dirty="0" err="1" smtClean="0"/>
              <a:t>Oktem</a:t>
            </a:r>
            <a:endParaRPr lang="en-US" sz="4000" dirty="0" smtClean="0"/>
          </a:p>
          <a:p>
            <a:r>
              <a:rPr lang="en-US" sz="2600" dirty="0" smtClean="0"/>
              <a:t>Risk Management and Decision Processes Center, Wharton School, University of Pennsylvania</a:t>
            </a:r>
          </a:p>
          <a:p>
            <a:r>
              <a:rPr lang="en-US" sz="2600" dirty="0" smtClean="0"/>
              <a:t>Near-Miss Management LLC.</a:t>
            </a:r>
          </a:p>
          <a:p>
            <a:endParaRPr lang="en-US" sz="2600" dirty="0"/>
          </a:p>
          <a:p>
            <a:endParaRPr lang="en-US" sz="2600" dirty="0" smtClean="0"/>
          </a:p>
          <a:p>
            <a:endParaRPr lang="en-US" sz="2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Characteristics of Near Misses</a:t>
            </a:r>
            <a:endParaRPr lang="en-US" b="1" dirty="0"/>
          </a:p>
        </p:txBody>
      </p:sp>
      <p:sp>
        <p:nvSpPr>
          <p:cNvPr id="3" name="Content Placeholder 2"/>
          <p:cNvSpPr>
            <a:spLocks noGrp="1"/>
          </p:cNvSpPr>
          <p:nvPr>
            <p:ph idx="1"/>
          </p:nvPr>
        </p:nvSpPr>
        <p:spPr>
          <a:xfrm>
            <a:off x="457200" y="1295400"/>
            <a:ext cx="8229600" cy="4525963"/>
          </a:xfrm>
        </p:spPr>
        <p:txBody>
          <a:bodyPr/>
          <a:lstStyle/>
          <a:p>
            <a:pPr>
              <a:buNone/>
            </a:pPr>
            <a:r>
              <a:rPr lang="en-US" dirty="0" smtClean="0"/>
              <a:t>	</a:t>
            </a:r>
          </a:p>
          <a:p>
            <a:pPr>
              <a:buNone/>
            </a:pPr>
            <a:r>
              <a:rPr lang="en-US" b="1" i="1" dirty="0" smtClean="0"/>
              <a:t>These characteristics form the base of “Leading Indicators”:</a:t>
            </a:r>
            <a:endParaRPr lang="en-US" i="1" dirty="0"/>
          </a:p>
          <a:p>
            <a:pPr algn="ctr"/>
            <a:r>
              <a:rPr lang="en-US" sz="3600" b="1" dirty="0" smtClean="0">
                <a:solidFill>
                  <a:srgbClr val="FFC000"/>
                </a:solidFill>
              </a:rPr>
              <a:t>Frequency</a:t>
            </a:r>
          </a:p>
          <a:p>
            <a:pPr algn="ctr"/>
            <a:r>
              <a:rPr lang="en-US" sz="3600" b="1" dirty="0" smtClean="0">
                <a:solidFill>
                  <a:srgbClr val="FFC000"/>
                </a:solidFill>
              </a:rPr>
              <a:t>Actual Damage</a:t>
            </a:r>
          </a:p>
          <a:p>
            <a:pPr algn="ctr"/>
            <a:r>
              <a:rPr lang="en-US" sz="3600" b="1" dirty="0" smtClean="0">
                <a:solidFill>
                  <a:srgbClr val="FFC000"/>
                </a:solidFill>
              </a:rPr>
              <a:t>Maximum Potential Damage</a:t>
            </a:r>
            <a:endParaRPr lang="en-US" sz="3600" b="1" dirty="0">
              <a:solidFill>
                <a:srgbClr val="FFC000"/>
              </a:solidFill>
            </a:endParaRPr>
          </a:p>
        </p:txBody>
      </p:sp>
      <p:sp>
        <p:nvSpPr>
          <p:cNvPr id="4" name="Footer Placeholder 3"/>
          <p:cNvSpPr>
            <a:spLocks noGrp="1"/>
          </p:cNvSpPr>
          <p:nvPr>
            <p:ph type="ftr" sz="quarter" idx="11"/>
          </p:nvPr>
        </p:nvSpPr>
        <p:spPr/>
        <p:txBody>
          <a:bodyPr/>
          <a:lstStyle/>
          <a:p>
            <a:r>
              <a:rPr lang="en-US" smtClean="0"/>
              <a:t>Ulku Oktem, FOCAPO 2012</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Near-Miss Management for Prevention of Catastrophe</a:t>
            </a:r>
            <a:endParaRPr lang="en-US" b="1" dirty="0"/>
          </a:p>
        </p:txBody>
      </p:sp>
      <p:sp>
        <p:nvSpPr>
          <p:cNvPr id="4" name="Footer Placeholder 3"/>
          <p:cNvSpPr>
            <a:spLocks noGrp="1"/>
          </p:cNvSpPr>
          <p:nvPr>
            <p:ph type="ftr" sz="quarter" idx="11"/>
          </p:nvPr>
        </p:nvSpPr>
        <p:spPr/>
        <p:txBody>
          <a:bodyPr/>
          <a:lstStyle/>
          <a:p>
            <a:r>
              <a:rPr lang="en-US" smtClean="0"/>
              <a:t>Ulku Oktem, FOCAPO 2012</a:t>
            </a:r>
            <a:endParaRPr lang="en-US" dirty="0"/>
          </a:p>
        </p:txBody>
      </p:sp>
      <p:sp>
        <p:nvSpPr>
          <p:cNvPr id="5" name="TextBox 4"/>
          <p:cNvSpPr txBox="1"/>
          <p:nvPr/>
        </p:nvSpPr>
        <p:spPr>
          <a:xfrm>
            <a:off x="762000" y="3276600"/>
            <a:ext cx="3124200" cy="255454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endParaRPr lang="en-US" sz="3200" dirty="0" smtClean="0"/>
          </a:p>
          <a:p>
            <a:pPr algn="ctr"/>
            <a:r>
              <a:rPr lang="en-US" sz="3200" b="1" dirty="0" smtClean="0"/>
              <a:t>Identification of early stress signals</a:t>
            </a:r>
          </a:p>
          <a:p>
            <a:pPr algn="ctr"/>
            <a:r>
              <a:rPr lang="en-US" sz="3200" b="1" dirty="0" smtClean="0"/>
              <a:t> </a:t>
            </a:r>
            <a:endParaRPr lang="en-US" sz="3200" b="1" dirty="0"/>
          </a:p>
        </p:txBody>
      </p:sp>
      <p:sp>
        <p:nvSpPr>
          <p:cNvPr id="6" name="TextBox 5"/>
          <p:cNvSpPr txBox="1"/>
          <p:nvPr/>
        </p:nvSpPr>
        <p:spPr>
          <a:xfrm>
            <a:off x="5410200" y="3276600"/>
            <a:ext cx="2895600" cy="2554545"/>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endParaRPr lang="en-US" sz="3200" dirty="0" smtClean="0"/>
          </a:p>
          <a:p>
            <a:pPr algn="ctr"/>
            <a:r>
              <a:rPr lang="en-US" sz="3200" b="1" dirty="0" smtClean="0"/>
              <a:t>Elimination of the stressor </a:t>
            </a:r>
          </a:p>
          <a:p>
            <a:endParaRPr lang="en-US" sz="3200" b="1" dirty="0" smtClean="0"/>
          </a:p>
          <a:p>
            <a:endParaRPr lang="en-US" sz="3200" dirty="0"/>
          </a:p>
        </p:txBody>
      </p:sp>
      <p:sp>
        <p:nvSpPr>
          <p:cNvPr id="8" name="TextBox 7"/>
          <p:cNvSpPr txBox="1"/>
          <p:nvPr/>
        </p:nvSpPr>
        <p:spPr>
          <a:xfrm>
            <a:off x="2286000" y="2234625"/>
            <a:ext cx="4953000" cy="584775"/>
          </a:xfrm>
          <a:prstGeom prst="rect">
            <a:avLst/>
          </a:prstGeom>
          <a:noFill/>
        </p:spPr>
        <p:txBody>
          <a:bodyPr wrap="square" rtlCol="0">
            <a:spAutoFit/>
          </a:bodyPr>
          <a:lstStyle/>
          <a:p>
            <a:r>
              <a:rPr lang="en-US" sz="3200" b="1" u="sng" dirty="0" smtClean="0"/>
              <a:t>Core Concept  for Near Miss </a:t>
            </a:r>
            <a:endParaRPr lang="en-US" sz="3200" b="1" u="sng" dirty="0"/>
          </a:p>
        </p:txBody>
      </p:sp>
      <p:sp>
        <p:nvSpPr>
          <p:cNvPr id="10" name="Isosceles Triangle 9"/>
          <p:cNvSpPr/>
          <p:nvPr/>
        </p:nvSpPr>
        <p:spPr>
          <a:xfrm rot="5400000">
            <a:off x="3467100" y="4000500"/>
            <a:ext cx="2514600" cy="1066800"/>
          </a:xfrm>
          <a:prstGeom prst="triangle">
            <a:avLst/>
          </a:prstGeom>
          <a:solidFill>
            <a:schemeClr val="accent3">
              <a:lumMod val="40000"/>
              <a:lumOff val="60000"/>
            </a:schemeClr>
          </a:solidFill>
          <a:effectLst>
            <a:softEdge rad="12700"/>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Methodology </a:t>
            </a:r>
            <a:endParaRPr lang="en-US" b="1" dirty="0"/>
          </a:p>
        </p:txBody>
      </p:sp>
      <p:sp>
        <p:nvSpPr>
          <p:cNvPr id="4" name="Footer Placeholder 3"/>
          <p:cNvSpPr>
            <a:spLocks noGrp="1"/>
          </p:cNvSpPr>
          <p:nvPr>
            <p:ph type="ftr" sz="quarter" idx="11"/>
          </p:nvPr>
        </p:nvSpPr>
        <p:spPr/>
        <p:txBody>
          <a:bodyPr/>
          <a:lstStyle/>
          <a:p>
            <a:r>
              <a:rPr lang="en-US" smtClean="0"/>
              <a:t>Ulku Oktem, FOCAPO 2012</a:t>
            </a:r>
            <a:endParaRPr lang="en-US" dirty="0"/>
          </a:p>
        </p:txBody>
      </p:sp>
      <p:sp>
        <p:nvSpPr>
          <p:cNvPr id="5" name="TextBox 4"/>
          <p:cNvSpPr txBox="1"/>
          <p:nvPr/>
        </p:nvSpPr>
        <p:spPr>
          <a:xfrm>
            <a:off x="495300" y="1524000"/>
            <a:ext cx="8153400" cy="523220"/>
          </a:xfrm>
          <a:prstGeom prst="rect">
            <a:avLst/>
          </a:prstGeom>
          <a:noFill/>
        </p:spPr>
        <p:txBody>
          <a:bodyPr wrap="square" rtlCol="0">
            <a:spAutoFit/>
          </a:bodyPr>
          <a:lstStyle/>
          <a:p>
            <a:pPr algn="ctr"/>
            <a:r>
              <a:rPr lang="en-US" sz="2800" b="1" dirty="0" smtClean="0">
                <a:solidFill>
                  <a:srgbClr val="FFC000"/>
                </a:solidFill>
              </a:rPr>
              <a:t>Three Pillars of Successful Near-Miss Management </a:t>
            </a:r>
            <a:endParaRPr lang="en-US" sz="2800" dirty="0">
              <a:solidFill>
                <a:srgbClr val="FFC000"/>
              </a:solidFill>
            </a:endParaRPr>
          </a:p>
        </p:txBody>
      </p:sp>
      <p:sp>
        <p:nvSpPr>
          <p:cNvPr id="6" name="Rectangle 5"/>
          <p:cNvSpPr/>
          <p:nvPr/>
        </p:nvSpPr>
        <p:spPr>
          <a:xfrm>
            <a:off x="304800" y="2514600"/>
            <a:ext cx="2362200" cy="3581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314700" y="2514600"/>
            <a:ext cx="2362200" cy="3581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324600" y="2514600"/>
            <a:ext cx="2362200" cy="3581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81000" y="2667000"/>
            <a:ext cx="2209800" cy="3108543"/>
          </a:xfrm>
          <a:prstGeom prst="rect">
            <a:avLst/>
          </a:prstGeom>
          <a:noFill/>
        </p:spPr>
        <p:txBody>
          <a:bodyPr wrap="square" rtlCol="0">
            <a:spAutoFit/>
          </a:bodyPr>
          <a:lstStyle/>
          <a:p>
            <a:pPr lvl="0" algn="ctr"/>
            <a:r>
              <a:rPr lang="en-US" sz="2800" dirty="0" smtClean="0"/>
              <a:t>Organic integration of near-miss management into the operational fabric</a:t>
            </a:r>
            <a:endParaRPr lang="en-US" sz="2800" dirty="0"/>
          </a:p>
        </p:txBody>
      </p:sp>
      <p:sp>
        <p:nvSpPr>
          <p:cNvPr id="12" name="TextBox 11"/>
          <p:cNvSpPr txBox="1"/>
          <p:nvPr/>
        </p:nvSpPr>
        <p:spPr>
          <a:xfrm>
            <a:off x="3276600" y="2832318"/>
            <a:ext cx="2362200" cy="1815882"/>
          </a:xfrm>
          <a:prstGeom prst="rect">
            <a:avLst/>
          </a:prstGeom>
          <a:noFill/>
        </p:spPr>
        <p:txBody>
          <a:bodyPr wrap="square" rtlCol="0">
            <a:spAutoFit/>
          </a:bodyPr>
          <a:lstStyle/>
          <a:p>
            <a:pPr lvl="0"/>
            <a:endParaRPr lang="en-US" sz="2800" dirty="0" smtClean="0"/>
          </a:p>
          <a:p>
            <a:pPr lvl="0"/>
            <a:r>
              <a:rPr lang="en-US" sz="2800" dirty="0" smtClean="0"/>
              <a:t>Categorization of near misses</a:t>
            </a:r>
          </a:p>
          <a:p>
            <a:pPr lvl="0"/>
            <a:r>
              <a:rPr lang="en-US" sz="2800" dirty="0" smtClean="0"/>
              <a:t> </a:t>
            </a:r>
            <a:endParaRPr lang="en-US" sz="2800" dirty="0"/>
          </a:p>
        </p:txBody>
      </p:sp>
      <p:sp>
        <p:nvSpPr>
          <p:cNvPr id="13" name="TextBox 12"/>
          <p:cNvSpPr txBox="1"/>
          <p:nvPr/>
        </p:nvSpPr>
        <p:spPr>
          <a:xfrm>
            <a:off x="6400800" y="2514600"/>
            <a:ext cx="2209800" cy="2677656"/>
          </a:xfrm>
          <a:prstGeom prst="rect">
            <a:avLst/>
          </a:prstGeom>
          <a:noFill/>
        </p:spPr>
        <p:txBody>
          <a:bodyPr wrap="square" rtlCol="0">
            <a:spAutoFit/>
          </a:bodyPr>
          <a:lstStyle/>
          <a:p>
            <a:pPr lvl="0" algn="ctr"/>
            <a:endParaRPr lang="en-US" sz="2800" dirty="0" smtClean="0"/>
          </a:p>
          <a:p>
            <a:pPr lvl="0" algn="ctr"/>
            <a:r>
              <a:rPr lang="en-US" sz="2800" dirty="0" smtClean="0"/>
              <a:t>Tracking and monitoring of near misses in each category</a:t>
            </a:r>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09600" y="2362200"/>
            <a:ext cx="7924800" cy="2819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b="1" dirty="0"/>
              <a:t>Organic </a:t>
            </a:r>
            <a:r>
              <a:rPr lang="en-US" b="1" dirty="0" smtClean="0"/>
              <a:t>Integration</a:t>
            </a:r>
            <a:endParaRPr lang="en-US" b="1" dirty="0"/>
          </a:p>
        </p:txBody>
      </p:sp>
      <p:sp>
        <p:nvSpPr>
          <p:cNvPr id="3" name="Content Placeholder 2"/>
          <p:cNvSpPr>
            <a:spLocks noGrp="1"/>
          </p:cNvSpPr>
          <p:nvPr>
            <p:ph idx="1"/>
          </p:nvPr>
        </p:nvSpPr>
        <p:spPr/>
        <p:txBody>
          <a:bodyPr/>
          <a:lstStyle/>
          <a:p>
            <a:pPr>
              <a:buNone/>
            </a:pPr>
            <a:r>
              <a:rPr lang="en-US" dirty="0" smtClean="0"/>
              <a:t>	</a:t>
            </a:r>
          </a:p>
          <a:p>
            <a:pPr>
              <a:buNone/>
            </a:pPr>
            <a:r>
              <a:rPr lang="en-US" b="1" i="1" dirty="0"/>
              <a:t>	</a:t>
            </a:r>
            <a:endParaRPr lang="en-US" b="1" i="1" dirty="0" smtClean="0"/>
          </a:p>
          <a:p>
            <a:pPr>
              <a:buNone/>
            </a:pPr>
            <a:r>
              <a:rPr lang="en-US" b="1" i="1" dirty="0"/>
              <a:t>	</a:t>
            </a:r>
            <a:r>
              <a:rPr lang="en-US" b="1" i="1" dirty="0" smtClean="0">
                <a:solidFill>
                  <a:srgbClr val="FFC000"/>
                </a:solidFill>
              </a:rPr>
              <a:t>Every </a:t>
            </a:r>
            <a:r>
              <a:rPr lang="en-US" b="1" i="1" dirty="0">
                <a:solidFill>
                  <a:srgbClr val="FFC000"/>
                </a:solidFill>
              </a:rPr>
              <a:t>employee and manager has an active role and participates fully in </a:t>
            </a:r>
            <a:r>
              <a:rPr lang="en-US" b="1" i="1" dirty="0" smtClean="0">
                <a:solidFill>
                  <a:srgbClr val="FFC000"/>
                </a:solidFill>
              </a:rPr>
              <a:t>the Near-Miss </a:t>
            </a:r>
            <a:r>
              <a:rPr lang="en-US" b="1" i="1" dirty="0">
                <a:solidFill>
                  <a:srgbClr val="FFC000"/>
                </a:solidFill>
              </a:rPr>
              <a:t>management </a:t>
            </a:r>
            <a:r>
              <a:rPr lang="en-US" b="1" i="1" dirty="0" smtClean="0">
                <a:solidFill>
                  <a:srgbClr val="FFC000"/>
                </a:solidFill>
              </a:rPr>
              <a:t>process.</a:t>
            </a:r>
            <a:endParaRPr lang="en-US" b="1" i="1" dirty="0">
              <a:solidFill>
                <a:srgbClr val="FFC000"/>
              </a:solidFill>
            </a:endParaRPr>
          </a:p>
        </p:txBody>
      </p:sp>
      <p:sp>
        <p:nvSpPr>
          <p:cNvPr id="4" name="Footer Placeholder 3"/>
          <p:cNvSpPr>
            <a:spLocks noGrp="1"/>
          </p:cNvSpPr>
          <p:nvPr>
            <p:ph type="ftr" sz="quarter" idx="11"/>
          </p:nvPr>
        </p:nvSpPr>
        <p:spPr/>
        <p:txBody>
          <a:bodyPr/>
          <a:lstStyle/>
          <a:p>
            <a:r>
              <a:rPr lang="en-US" smtClean="0"/>
              <a:t>Ulku Oktem, FOCAPO 2012</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36638"/>
          </a:xfrm>
        </p:spPr>
        <p:txBody>
          <a:bodyPr>
            <a:normAutofit fontScale="90000"/>
          </a:bodyPr>
          <a:lstStyle/>
          <a:p>
            <a:pPr lvl="0"/>
            <a:r>
              <a:rPr lang="en-US" b="1" dirty="0"/>
              <a:t>Categorization</a:t>
            </a:r>
            <a:r>
              <a:rPr lang="en-US" dirty="0"/>
              <a:t> </a:t>
            </a:r>
            <a:br>
              <a:rPr lang="en-US" dirty="0"/>
            </a:br>
            <a:endParaRPr lang="en-US" dirty="0"/>
          </a:p>
        </p:txBody>
      </p:sp>
      <p:sp>
        <p:nvSpPr>
          <p:cNvPr id="3" name="Content Placeholder 2"/>
          <p:cNvSpPr>
            <a:spLocks noGrp="1"/>
          </p:cNvSpPr>
          <p:nvPr>
            <p:ph idx="1"/>
          </p:nvPr>
        </p:nvSpPr>
        <p:spPr>
          <a:xfrm>
            <a:off x="685800" y="1447800"/>
            <a:ext cx="7772400" cy="1219199"/>
          </a:xfrm>
          <a:solidFill>
            <a:schemeClr val="accent3">
              <a:lumMod val="60000"/>
              <a:lumOff val="40000"/>
            </a:schemeClr>
          </a:solidFill>
        </p:spPr>
        <p:txBody>
          <a:bodyPr>
            <a:normAutofit/>
          </a:bodyPr>
          <a:lstStyle/>
          <a:p>
            <a:pPr algn="ctr">
              <a:buNone/>
            </a:pPr>
            <a:r>
              <a:rPr lang="en-US" dirty="0" smtClean="0"/>
              <a:t>	</a:t>
            </a:r>
            <a:r>
              <a:rPr lang="en-US" dirty="0" smtClean="0">
                <a:solidFill>
                  <a:schemeClr val="bg2"/>
                </a:solidFill>
              </a:rPr>
              <a:t>The </a:t>
            </a:r>
            <a:r>
              <a:rPr lang="en-US" dirty="0">
                <a:solidFill>
                  <a:schemeClr val="bg2"/>
                </a:solidFill>
              </a:rPr>
              <a:t>overall risk has to be divided into </a:t>
            </a:r>
            <a:r>
              <a:rPr lang="en-US" dirty="0" smtClean="0">
                <a:solidFill>
                  <a:schemeClr val="bg2"/>
                </a:solidFill>
              </a:rPr>
              <a:t>meaningful categories that can be tracked. </a:t>
            </a:r>
          </a:p>
          <a:p>
            <a:pPr>
              <a:buNone/>
            </a:pPr>
            <a:endParaRPr lang="en-US" dirty="0"/>
          </a:p>
        </p:txBody>
      </p:sp>
      <p:sp>
        <p:nvSpPr>
          <p:cNvPr id="4" name="Footer Placeholder 3"/>
          <p:cNvSpPr>
            <a:spLocks noGrp="1"/>
          </p:cNvSpPr>
          <p:nvPr>
            <p:ph type="ftr" sz="quarter" idx="11"/>
          </p:nvPr>
        </p:nvSpPr>
        <p:spPr/>
        <p:txBody>
          <a:bodyPr/>
          <a:lstStyle/>
          <a:p>
            <a:r>
              <a:rPr lang="en-US" smtClean="0"/>
              <a:t>Ulku Oktem, FOCAPO 2012</a:t>
            </a:r>
            <a:endParaRPr lang="en-US" dirty="0"/>
          </a:p>
        </p:txBody>
      </p:sp>
      <p:sp>
        <p:nvSpPr>
          <p:cNvPr id="5" name="TextBox 4"/>
          <p:cNvSpPr txBox="1"/>
          <p:nvPr/>
        </p:nvSpPr>
        <p:spPr>
          <a:xfrm>
            <a:off x="609600" y="2895600"/>
            <a:ext cx="8001000" cy="3416320"/>
          </a:xfrm>
          <a:prstGeom prst="rect">
            <a:avLst/>
          </a:prstGeom>
          <a:noFill/>
        </p:spPr>
        <p:txBody>
          <a:bodyPr wrap="square" rtlCol="0">
            <a:spAutoFit/>
          </a:bodyPr>
          <a:lstStyle/>
          <a:p>
            <a:pPr>
              <a:buNone/>
            </a:pPr>
            <a:r>
              <a:rPr lang="en-US" sz="2400" dirty="0" smtClean="0"/>
              <a:t>Examples:</a:t>
            </a:r>
          </a:p>
          <a:p>
            <a:pPr lvl="1"/>
            <a:r>
              <a:rPr lang="en-US" sz="2400" b="1" dirty="0" smtClean="0">
                <a:solidFill>
                  <a:srgbClr val="FFC000"/>
                </a:solidFill>
              </a:rPr>
              <a:t>Technology</a:t>
            </a:r>
            <a:r>
              <a:rPr lang="en-US" sz="2400" dirty="0" smtClean="0"/>
              <a:t>: 1. Process, 2. Procedures</a:t>
            </a:r>
          </a:p>
          <a:p>
            <a:pPr lvl="1"/>
            <a:endParaRPr lang="en-US" sz="2400" dirty="0" smtClean="0"/>
          </a:p>
          <a:p>
            <a:pPr lvl="1"/>
            <a:r>
              <a:rPr lang="en-US" sz="2400" b="1" dirty="0" smtClean="0">
                <a:solidFill>
                  <a:srgbClr val="FFC000"/>
                </a:solidFill>
              </a:rPr>
              <a:t>Facility</a:t>
            </a:r>
            <a:r>
              <a:rPr lang="en-US" sz="2400" dirty="0" smtClean="0"/>
              <a:t>: 1. Mechanical Integrity, 2. Quality Assurance, 3. Process Hazard Analysis</a:t>
            </a:r>
          </a:p>
          <a:p>
            <a:pPr lvl="1"/>
            <a:endParaRPr lang="en-US" sz="2400" dirty="0" smtClean="0"/>
          </a:p>
          <a:p>
            <a:pPr lvl="1"/>
            <a:r>
              <a:rPr lang="en-US" sz="2400" b="1" dirty="0" smtClean="0">
                <a:solidFill>
                  <a:srgbClr val="FFC000"/>
                </a:solidFill>
              </a:rPr>
              <a:t>Personnel</a:t>
            </a:r>
            <a:r>
              <a:rPr lang="en-US" sz="2400" dirty="0" smtClean="0"/>
              <a:t>: 1. Training, 2. Contractor Safety, 3. Management Leadership, 4, Operational Discipline, 5.Auditing, 4. Incident investigation, 5. Emergency Planning</a:t>
            </a: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401762"/>
          </a:xfrm>
        </p:spPr>
        <p:txBody>
          <a:bodyPr>
            <a:normAutofit fontScale="90000"/>
          </a:bodyPr>
          <a:lstStyle/>
          <a:p>
            <a:pPr lvl="0"/>
            <a:r>
              <a:rPr lang="en-US" b="1" dirty="0"/>
              <a:t>Tracking and </a:t>
            </a:r>
            <a:r>
              <a:rPr lang="en-US" b="1" dirty="0" smtClean="0"/>
              <a:t>Monitoring</a:t>
            </a:r>
            <a:r>
              <a:rPr lang="en-US" dirty="0"/>
              <a:t/>
            </a:r>
            <a:br>
              <a:rPr lang="en-US" dirty="0"/>
            </a:br>
            <a:endParaRPr lang="en-US" dirty="0"/>
          </a:p>
        </p:txBody>
      </p:sp>
      <p:sp>
        <p:nvSpPr>
          <p:cNvPr id="3" name="Content Placeholder 2"/>
          <p:cNvSpPr>
            <a:spLocks noGrp="1"/>
          </p:cNvSpPr>
          <p:nvPr>
            <p:ph idx="1"/>
          </p:nvPr>
        </p:nvSpPr>
        <p:spPr>
          <a:xfrm>
            <a:off x="457200" y="1676400"/>
            <a:ext cx="8229600" cy="4068763"/>
          </a:xfrm>
        </p:spPr>
        <p:txBody>
          <a:bodyPr>
            <a:normAutofit/>
          </a:bodyPr>
          <a:lstStyle/>
          <a:p>
            <a:pPr>
              <a:buNone/>
            </a:pPr>
            <a:r>
              <a:rPr lang="en-US" dirty="0" smtClean="0"/>
              <a:t>Tracking and monitoring of Near Misses in each category should be based on the three characteristics:  </a:t>
            </a:r>
          </a:p>
          <a:p>
            <a:endParaRPr lang="en-US" sz="1000" dirty="0"/>
          </a:p>
          <a:p>
            <a:pPr algn="ctr"/>
            <a:r>
              <a:rPr lang="en-US" sz="3800" b="1" dirty="0" smtClean="0">
                <a:solidFill>
                  <a:srgbClr val="FFC000"/>
                </a:solidFill>
              </a:rPr>
              <a:t>Frequency</a:t>
            </a:r>
          </a:p>
          <a:p>
            <a:pPr algn="ctr"/>
            <a:r>
              <a:rPr lang="en-US" sz="3800" b="1" dirty="0" smtClean="0">
                <a:solidFill>
                  <a:srgbClr val="FFC000"/>
                </a:solidFill>
              </a:rPr>
              <a:t>Actual Damage</a:t>
            </a:r>
          </a:p>
          <a:p>
            <a:pPr algn="ctr"/>
            <a:r>
              <a:rPr lang="en-US" sz="3800" b="1" dirty="0" smtClean="0">
                <a:solidFill>
                  <a:srgbClr val="FFC000"/>
                </a:solidFill>
              </a:rPr>
              <a:t>Potential Damage</a:t>
            </a:r>
            <a:endParaRPr lang="en-US" sz="3800" b="1" dirty="0">
              <a:solidFill>
                <a:srgbClr val="FFC000"/>
              </a:solidFill>
            </a:endParaRPr>
          </a:p>
        </p:txBody>
      </p:sp>
      <p:sp>
        <p:nvSpPr>
          <p:cNvPr id="4" name="Footer Placeholder 3"/>
          <p:cNvSpPr>
            <a:spLocks noGrp="1"/>
          </p:cNvSpPr>
          <p:nvPr>
            <p:ph type="ftr" sz="quarter" idx="11"/>
          </p:nvPr>
        </p:nvSpPr>
        <p:spPr/>
        <p:txBody>
          <a:bodyPr/>
          <a:lstStyle/>
          <a:p>
            <a:r>
              <a:rPr lang="en-US" smtClean="0"/>
              <a:t>Ulku Oktem, FOCAPO 2012</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Tracking Example</a:t>
            </a:r>
            <a:endParaRPr lang="en-US" sz="3600" b="1" dirty="0"/>
          </a:p>
        </p:txBody>
      </p:sp>
      <p:graphicFrame>
        <p:nvGraphicFramePr>
          <p:cNvPr id="4" name="Content Placeholder 3"/>
          <p:cNvGraphicFramePr>
            <a:graphicFrameLocks noGrp="1"/>
          </p:cNvGraphicFramePr>
          <p:nvPr>
            <p:ph idx="1"/>
          </p:nvPr>
        </p:nvGraphicFramePr>
        <p:xfrm>
          <a:off x="457200" y="2209800"/>
          <a:ext cx="8229600" cy="3604260"/>
        </p:xfrm>
        <a:graphic>
          <a:graphicData uri="http://schemas.openxmlformats.org/drawingml/2006/table">
            <a:tbl>
              <a:tblPr firstRow="1" bandRow="1">
                <a:tableStyleId>{5C22544A-7EE6-4342-B048-85BDC9FD1C3A}</a:tableStyleId>
              </a:tblPr>
              <a:tblGrid>
                <a:gridCol w="2057400"/>
                <a:gridCol w="2057400"/>
                <a:gridCol w="2057400"/>
                <a:gridCol w="2057400"/>
              </a:tblGrid>
              <a:tr h="857250">
                <a:tc>
                  <a:txBody>
                    <a:bodyPr/>
                    <a:lstStyle/>
                    <a:p>
                      <a:endParaRPr lang="en-US" dirty="0"/>
                    </a:p>
                  </a:txBody>
                  <a:tcPr/>
                </a:tc>
                <a:tc>
                  <a:txBody>
                    <a:bodyPr/>
                    <a:lstStyle/>
                    <a:p>
                      <a:pPr algn="ctr"/>
                      <a:r>
                        <a:rPr lang="en-US" sz="2800" dirty="0" smtClean="0"/>
                        <a:t>Technology</a:t>
                      </a:r>
                      <a:endParaRPr lang="en-US" sz="2800" dirty="0"/>
                    </a:p>
                  </a:txBody>
                  <a:tcPr/>
                </a:tc>
                <a:tc>
                  <a:txBody>
                    <a:bodyPr/>
                    <a:lstStyle/>
                    <a:p>
                      <a:pPr algn="ctr"/>
                      <a:r>
                        <a:rPr lang="en-US" sz="2800" dirty="0" smtClean="0"/>
                        <a:t>Facility</a:t>
                      </a:r>
                      <a:endParaRPr lang="en-US" sz="2800" dirty="0"/>
                    </a:p>
                  </a:txBody>
                  <a:tcPr/>
                </a:tc>
                <a:tc>
                  <a:txBody>
                    <a:bodyPr/>
                    <a:lstStyle/>
                    <a:p>
                      <a:pPr algn="ctr"/>
                      <a:r>
                        <a:rPr lang="en-US" sz="2800" dirty="0" smtClean="0"/>
                        <a:t>Personnel</a:t>
                      </a:r>
                      <a:endParaRPr lang="en-US" sz="2800" dirty="0"/>
                    </a:p>
                  </a:txBody>
                  <a:tcPr/>
                </a:tc>
              </a:tr>
              <a:tr h="857250">
                <a:tc>
                  <a:txBody>
                    <a:bodyPr/>
                    <a:lstStyle/>
                    <a:p>
                      <a:r>
                        <a:rPr lang="en-US" sz="2800" dirty="0" smtClean="0"/>
                        <a:t>Frequency</a:t>
                      </a:r>
                      <a:endParaRPr lang="en-US" sz="2800" dirty="0"/>
                    </a:p>
                  </a:txBody>
                  <a:tcPr/>
                </a:tc>
                <a:tc>
                  <a:txBody>
                    <a:bodyPr/>
                    <a:lstStyle/>
                    <a:p>
                      <a:endParaRPr lang="en-US"/>
                    </a:p>
                  </a:txBody>
                  <a:tcPr/>
                </a:tc>
                <a:tc>
                  <a:txBody>
                    <a:bodyPr/>
                    <a:lstStyle/>
                    <a:p>
                      <a:endParaRPr lang="en-US"/>
                    </a:p>
                  </a:txBody>
                  <a:tcPr/>
                </a:tc>
                <a:tc>
                  <a:txBody>
                    <a:bodyPr/>
                    <a:lstStyle/>
                    <a:p>
                      <a:endParaRPr lang="en-US"/>
                    </a:p>
                  </a:txBody>
                  <a:tcPr/>
                </a:tc>
              </a:tr>
              <a:tr h="857250">
                <a:tc>
                  <a:txBody>
                    <a:bodyPr/>
                    <a:lstStyle/>
                    <a:p>
                      <a:r>
                        <a:rPr lang="en-US" sz="2800" dirty="0" smtClean="0"/>
                        <a:t>Actual Damage</a:t>
                      </a:r>
                      <a:endParaRPr lang="en-US" sz="2800" dirty="0"/>
                    </a:p>
                  </a:txBody>
                  <a:tcPr/>
                </a:tc>
                <a:tc>
                  <a:txBody>
                    <a:bodyPr/>
                    <a:lstStyle/>
                    <a:p>
                      <a:endParaRPr lang="en-US"/>
                    </a:p>
                  </a:txBody>
                  <a:tcPr/>
                </a:tc>
                <a:tc>
                  <a:txBody>
                    <a:bodyPr/>
                    <a:lstStyle/>
                    <a:p>
                      <a:endParaRPr lang="en-US"/>
                    </a:p>
                  </a:txBody>
                  <a:tcPr/>
                </a:tc>
                <a:tc>
                  <a:txBody>
                    <a:bodyPr/>
                    <a:lstStyle/>
                    <a:p>
                      <a:endParaRPr lang="en-US"/>
                    </a:p>
                  </a:txBody>
                  <a:tcPr/>
                </a:tc>
              </a:tr>
              <a:tr h="857250">
                <a:tc>
                  <a:txBody>
                    <a:bodyPr/>
                    <a:lstStyle/>
                    <a:p>
                      <a:r>
                        <a:rPr lang="en-US" sz="2800" dirty="0" smtClean="0"/>
                        <a:t>Potential</a:t>
                      </a:r>
                      <a:r>
                        <a:rPr lang="en-US" baseline="0" dirty="0" smtClean="0"/>
                        <a:t> </a:t>
                      </a:r>
                      <a:r>
                        <a:rPr lang="en-US" sz="2800" baseline="0" dirty="0" smtClean="0"/>
                        <a:t>Damage</a:t>
                      </a:r>
                      <a:endParaRPr lang="en-US" sz="2800"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5" name="Footer Placeholder 4"/>
          <p:cNvSpPr>
            <a:spLocks noGrp="1"/>
          </p:cNvSpPr>
          <p:nvPr>
            <p:ph type="ftr" sz="quarter" idx="11"/>
          </p:nvPr>
        </p:nvSpPr>
        <p:spPr/>
        <p:txBody>
          <a:bodyPr/>
          <a:lstStyle/>
          <a:p>
            <a:r>
              <a:rPr lang="en-US" smtClean="0"/>
              <a:t>Ulku Oktem, FOCAPO 2012</a:t>
            </a:r>
            <a:endParaRPr lang="en-US" dirty="0"/>
          </a:p>
        </p:txBody>
      </p:sp>
      <p:sp>
        <p:nvSpPr>
          <p:cNvPr id="6" name="TextBox 5"/>
          <p:cNvSpPr txBox="1"/>
          <p:nvPr/>
        </p:nvSpPr>
        <p:spPr>
          <a:xfrm>
            <a:off x="685800" y="1488757"/>
            <a:ext cx="7772400" cy="492443"/>
          </a:xfrm>
          <a:prstGeom prst="rect">
            <a:avLst/>
          </a:prstGeom>
          <a:noFill/>
        </p:spPr>
        <p:txBody>
          <a:bodyPr wrap="square" rtlCol="0">
            <a:spAutoFit/>
          </a:bodyPr>
          <a:lstStyle/>
          <a:p>
            <a:pPr algn="ctr"/>
            <a:r>
              <a:rPr lang="en-US" sz="2600" u="sng" dirty="0" smtClean="0"/>
              <a:t>Sample Matrix for Near-Miss Tracking and Monitoring </a:t>
            </a:r>
            <a:endParaRPr lang="en-US" sz="2600" u="sng"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b="1" dirty="0" smtClean="0"/>
              <a:t>Near-Miss Management Process</a:t>
            </a:r>
            <a:endParaRPr lang="en-US" b="1" dirty="0"/>
          </a:p>
        </p:txBody>
      </p:sp>
      <p:sp>
        <p:nvSpPr>
          <p:cNvPr id="4" name="Footer Placeholder 3"/>
          <p:cNvSpPr>
            <a:spLocks noGrp="1"/>
          </p:cNvSpPr>
          <p:nvPr>
            <p:ph type="ftr" sz="quarter" idx="11"/>
          </p:nvPr>
        </p:nvSpPr>
        <p:spPr/>
        <p:txBody>
          <a:bodyPr/>
          <a:lstStyle/>
          <a:p>
            <a:r>
              <a:rPr lang="en-US" smtClean="0"/>
              <a:t>Ulku Oktem, FOCAPO 2012</a:t>
            </a:r>
            <a:endParaRPr lang="en-US" dirty="0"/>
          </a:p>
        </p:txBody>
      </p:sp>
      <p:graphicFrame>
        <p:nvGraphicFramePr>
          <p:cNvPr id="5" name="Table 4"/>
          <p:cNvGraphicFramePr>
            <a:graphicFrameLocks noGrp="1"/>
          </p:cNvGraphicFramePr>
          <p:nvPr/>
        </p:nvGraphicFramePr>
        <p:xfrm>
          <a:off x="2286000" y="1447800"/>
          <a:ext cx="4191000" cy="4698999"/>
        </p:xfrm>
        <a:graphic>
          <a:graphicData uri="http://schemas.openxmlformats.org/drawingml/2006/table">
            <a:tbl>
              <a:tblPr firstRow="1" bandRow="1">
                <a:tableStyleId>{93296810-A885-4BE3-A3E7-6D5BEEA58F35}</a:tableStyleId>
              </a:tblPr>
              <a:tblGrid>
                <a:gridCol w="4191000"/>
              </a:tblGrid>
              <a:tr h="522111">
                <a:tc>
                  <a:txBody>
                    <a:bodyPr/>
                    <a:lstStyle/>
                    <a:p>
                      <a:pPr algn="ctr"/>
                      <a:r>
                        <a:rPr lang="en-US" sz="2400" dirty="0" smtClean="0"/>
                        <a:t>Eight-Step</a:t>
                      </a:r>
                      <a:r>
                        <a:rPr lang="en-US" sz="2400" baseline="0" dirty="0" smtClean="0"/>
                        <a:t> Process </a:t>
                      </a:r>
                      <a:endParaRPr lang="en-US" sz="2400" dirty="0"/>
                    </a:p>
                  </a:txBody>
                  <a:tcPr/>
                </a:tc>
              </a:tr>
              <a:tr h="522111">
                <a:tc>
                  <a:txBody>
                    <a:bodyPr/>
                    <a:lstStyle/>
                    <a:p>
                      <a:r>
                        <a:rPr lang="en-US" sz="2400" b="1" dirty="0" smtClean="0"/>
                        <a:t>1. Identification </a:t>
                      </a:r>
                      <a:endParaRPr lang="en-US" sz="2400" b="1" dirty="0"/>
                    </a:p>
                  </a:txBody>
                  <a:tcPr/>
                </a:tc>
              </a:tr>
              <a:tr h="522111">
                <a:tc>
                  <a:txBody>
                    <a:bodyPr/>
                    <a:lstStyle/>
                    <a:p>
                      <a:r>
                        <a:rPr lang="en-US" sz="2400" b="1" dirty="0" smtClean="0"/>
                        <a:t>2. Disclosure </a:t>
                      </a:r>
                      <a:endParaRPr lang="en-US" sz="2400" b="1" dirty="0"/>
                    </a:p>
                  </a:txBody>
                  <a:tcPr/>
                </a:tc>
              </a:tr>
              <a:tr h="522111">
                <a:tc>
                  <a:txBody>
                    <a:bodyPr/>
                    <a:lstStyle/>
                    <a:p>
                      <a:r>
                        <a:rPr lang="en-US" sz="2400" b="1" dirty="0" smtClean="0"/>
                        <a:t>3. Prioritization</a:t>
                      </a:r>
                      <a:r>
                        <a:rPr lang="en-US" sz="2400" b="1" baseline="0" dirty="0" smtClean="0"/>
                        <a:t> </a:t>
                      </a:r>
                      <a:endParaRPr lang="en-US" sz="2400" b="1" dirty="0"/>
                    </a:p>
                  </a:txBody>
                  <a:tcPr/>
                </a:tc>
              </a:tr>
              <a:tr h="522111">
                <a:tc>
                  <a:txBody>
                    <a:bodyPr/>
                    <a:lstStyle/>
                    <a:p>
                      <a:r>
                        <a:rPr lang="en-US" sz="2400" b="1" dirty="0" smtClean="0"/>
                        <a:t>4. Distribution </a:t>
                      </a:r>
                      <a:endParaRPr lang="en-US" sz="2400" b="1" dirty="0"/>
                    </a:p>
                  </a:txBody>
                  <a:tcPr/>
                </a:tc>
              </a:tr>
              <a:tr h="522111">
                <a:tc>
                  <a:txBody>
                    <a:bodyPr/>
                    <a:lstStyle/>
                    <a:p>
                      <a:r>
                        <a:rPr lang="en-US" sz="2400" b="1" dirty="0" smtClean="0"/>
                        <a:t>5. Identification</a:t>
                      </a:r>
                      <a:r>
                        <a:rPr lang="en-US" sz="2400" b="1" baseline="0" dirty="0" smtClean="0"/>
                        <a:t> of Causes </a:t>
                      </a:r>
                      <a:endParaRPr lang="en-US" sz="2400" b="1" dirty="0"/>
                    </a:p>
                  </a:txBody>
                  <a:tcPr/>
                </a:tc>
              </a:tr>
              <a:tr h="522111">
                <a:tc>
                  <a:txBody>
                    <a:bodyPr/>
                    <a:lstStyle/>
                    <a:p>
                      <a:r>
                        <a:rPr lang="en-US" sz="2400" b="1" dirty="0" smtClean="0"/>
                        <a:t>6.</a:t>
                      </a:r>
                      <a:r>
                        <a:rPr lang="en-US" sz="2400" b="1" baseline="0" dirty="0" smtClean="0"/>
                        <a:t> Solution Identification </a:t>
                      </a:r>
                      <a:endParaRPr lang="en-US" sz="2400" b="1" dirty="0"/>
                    </a:p>
                  </a:txBody>
                  <a:tcPr/>
                </a:tc>
              </a:tr>
              <a:tr h="522111">
                <a:tc>
                  <a:txBody>
                    <a:bodyPr/>
                    <a:lstStyle/>
                    <a:p>
                      <a:r>
                        <a:rPr lang="en-US" sz="2400" b="1" dirty="0" smtClean="0"/>
                        <a:t>7.</a:t>
                      </a:r>
                      <a:r>
                        <a:rPr lang="en-US" sz="2400" b="1" baseline="0" dirty="0" smtClean="0"/>
                        <a:t> Dissemination </a:t>
                      </a:r>
                      <a:endParaRPr lang="en-US" sz="2400" b="1" dirty="0"/>
                    </a:p>
                  </a:txBody>
                  <a:tcPr/>
                </a:tc>
              </a:tr>
              <a:tr h="522111">
                <a:tc>
                  <a:txBody>
                    <a:bodyPr/>
                    <a:lstStyle/>
                    <a:p>
                      <a:r>
                        <a:rPr lang="en-US" sz="2400" b="1" dirty="0" smtClean="0"/>
                        <a:t>8. Resolution </a:t>
                      </a:r>
                      <a:endParaRPr lang="en-US" sz="2400" b="1"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Content</a:t>
            </a:r>
            <a:endParaRPr lang="en-US" b="1" dirty="0"/>
          </a:p>
        </p:txBody>
      </p:sp>
      <p:sp>
        <p:nvSpPr>
          <p:cNvPr id="3" name="Content Placeholder 2"/>
          <p:cNvSpPr>
            <a:spLocks noGrp="1"/>
          </p:cNvSpPr>
          <p:nvPr>
            <p:ph idx="1"/>
          </p:nvPr>
        </p:nvSpPr>
        <p:spPr>
          <a:xfrm>
            <a:off x="228600" y="1600200"/>
            <a:ext cx="8686800" cy="4525963"/>
          </a:xfrm>
        </p:spPr>
        <p:txBody>
          <a:bodyPr/>
          <a:lstStyle/>
          <a:p>
            <a:endParaRPr lang="en-US" dirty="0" smtClean="0"/>
          </a:p>
          <a:p>
            <a:r>
              <a:rPr lang="en-US" dirty="0" smtClean="0"/>
              <a:t>Catastrophic Events and Near-Misses</a:t>
            </a:r>
          </a:p>
          <a:p>
            <a:r>
              <a:rPr lang="en-US" dirty="0" smtClean="0"/>
              <a:t>Characteristics of Near-Misses and Near-Miss Management</a:t>
            </a:r>
          </a:p>
          <a:p>
            <a:r>
              <a:rPr lang="en-US" b="1" dirty="0" smtClean="0"/>
              <a:t> </a:t>
            </a:r>
            <a:r>
              <a:rPr lang="en-US" b="1" dirty="0" smtClean="0">
                <a:solidFill>
                  <a:srgbClr val="FFC000"/>
                </a:solidFill>
              </a:rPr>
              <a:t>Current research and conclusions</a:t>
            </a:r>
            <a:endParaRPr lang="en-US" b="1" dirty="0">
              <a:solidFill>
                <a:srgbClr val="FFC000"/>
              </a:solidFill>
            </a:endParaRPr>
          </a:p>
        </p:txBody>
      </p:sp>
      <p:sp>
        <p:nvSpPr>
          <p:cNvPr id="4" name="Footer Placeholder 3"/>
          <p:cNvSpPr>
            <a:spLocks noGrp="1"/>
          </p:cNvSpPr>
          <p:nvPr>
            <p:ph type="ftr" sz="quarter" idx="11"/>
          </p:nvPr>
        </p:nvSpPr>
        <p:spPr/>
        <p:txBody>
          <a:bodyPr/>
          <a:lstStyle/>
          <a:p>
            <a:r>
              <a:rPr lang="en-US" smtClean="0"/>
              <a:t>Ulku Oktem, FOCAPO 2012</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Current Research </a:t>
            </a:r>
            <a:endParaRPr lang="en-US" b="1" dirty="0"/>
          </a:p>
        </p:txBody>
      </p:sp>
      <p:sp>
        <p:nvSpPr>
          <p:cNvPr id="4" name="Footer Placeholder 3"/>
          <p:cNvSpPr>
            <a:spLocks noGrp="1"/>
          </p:cNvSpPr>
          <p:nvPr>
            <p:ph type="ftr" sz="quarter" idx="11"/>
          </p:nvPr>
        </p:nvSpPr>
        <p:spPr/>
        <p:txBody>
          <a:bodyPr/>
          <a:lstStyle/>
          <a:p>
            <a:r>
              <a:rPr lang="en-US" smtClean="0"/>
              <a:t>Ulku Oktem, FOCAPO 2012</a:t>
            </a:r>
            <a:endParaRPr lang="en-US" dirty="0"/>
          </a:p>
        </p:txBody>
      </p:sp>
      <p:sp>
        <p:nvSpPr>
          <p:cNvPr id="5" name="TextBox 4"/>
          <p:cNvSpPr txBox="1"/>
          <p:nvPr/>
        </p:nvSpPr>
        <p:spPr>
          <a:xfrm>
            <a:off x="914400" y="1295400"/>
            <a:ext cx="7391400" cy="584775"/>
          </a:xfrm>
          <a:prstGeom prst="rect">
            <a:avLst/>
          </a:prstGeom>
          <a:noFill/>
        </p:spPr>
        <p:txBody>
          <a:bodyPr wrap="square" rtlCol="0">
            <a:spAutoFit/>
          </a:bodyPr>
          <a:lstStyle/>
          <a:p>
            <a:pPr algn="ctr"/>
            <a:r>
              <a:rPr lang="en-US" sz="3200" b="1" u="sng" dirty="0" smtClean="0"/>
              <a:t>Personal Safety vs. Process Safety </a:t>
            </a:r>
            <a:endParaRPr lang="en-US" sz="3200" b="1" u="sng" dirty="0"/>
          </a:p>
        </p:txBody>
      </p:sp>
      <p:graphicFrame>
        <p:nvGraphicFramePr>
          <p:cNvPr id="6" name="Diagram 5"/>
          <p:cNvGraphicFramePr/>
          <p:nvPr/>
        </p:nvGraphicFramePr>
        <p:xfrm>
          <a:off x="1181100" y="1981200"/>
          <a:ext cx="6781800"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Content</a:t>
            </a:r>
            <a:endParaRPr lang="en-US" b="1" dirty="0"/>
          </a:p>
        </p:txBody>
      </p:sp>
      <p:sp>
        <p:nvSpPr>
          <p:cNvPr id="3" name="Content Placeholder 2"/>
          <p:cNvSpPr>
            <a:spLocks noGrp="1"/>
          </p:cNvSpPr>
          <p:nvPr>
            <p:ph idx="1"/>
          </p:nvPr>
        </p:nvSpPr>
        <p:spPr>
          <a:xfrm>
            <a:off x="228600" y="1600200"/>
            <a:ext cx="8686800" cy="4525963"/>
          </a:xfrm>
        </p:spPr>
        <p:txBody>
          <a:bodyPr/>
          <a:lstStyle/>
          <a:p>
            <a:endParaRPr lang="en-US" dirty="0" smtClean="0"/>
          </a:p>
          <a:p>
            <a:r>
              <a:rPr lang="en-US" b="1" dirty="0" smtClean="0">
                <a:solidFill>
                  <a:srgbClr val="FFC000"/>
                </a:solidFill>
              </a:rPr>
              <a:t>Catastrophic events and Near-Misses</a:t>
            </a:r>
          </a:p>
          <a:p>
            <a:r>
              <a:rPr lang="en-US" dirty="0" smtClean="0"/>
              <a:t>Characteristics of Near-Misses and Near-Miss management</a:t>
            </a:r>
          </a:p>
          <a:p>
            <a:r>
              <a:rPr lang="en-US" dirty="0" smtClean="0"/>
              <a:t> Current research and conclusions</a:t>
            </a:r>
            <a:endParaRPr lang="en-US" dirty="0"/>
          </a:p>
        </p:txBody>
      </p:sp>
      <p:sp>
        <p:nvSpPr>
          <p:cNvPr id="4" name="Footer Placeholder 3"/>
          <p:cNvSpPr>
            <a:spLocks noGrp="1"/>
          </p:cNvSpPr>
          <p:nvPr>
            <p:ph type="ftr" sz="quarter" idx="11"/>
          </p:nvPr>
        </p:nvSpPr>
        <p:spPr/>
        <p:txBody>
          <a:bodyPr/>
          <a:lstStyle/>
          <a:p>
            <a:r>
              <a:rPr lang="en-US" dirty="0" err="1" smtClean="0"/>
              <a:t>Ulku</a:t>
            </a:r>
            <a:r>
              <a:rPr lang="en-US" dirty="0" smtClean="0"/>
              <a:t> </a:t>
            </a:r>
            <a:r>
              <a:rPr lang="en-US" dirty="0" err="1" smtClean="0"/>
              <a:t>Oktem</a:t>
            </a:r>
            <a:r>
              <a:rPr lang="en-US" dirty="0" smtClean="0"/>
              <a:t>, FOCAPO 2012</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Do We Learn from </a:t>
            </a:r>
            <a:br>
              <a:rPr lang="en-US" b="1" dirty="0" smtClean="0"/>
            </a:br>
            <a:r>
              <a:rPr lang="en-US" b="1" dirty="0" smtClean="0"/>
              <a:t>Past Catastrophic Events? </a:t>
            </a:r>
            <a:endParaRPr lang="en-US" b="1" dirty="0"/>
          </a:p>
        </p:txBody>
      </p:sp>
      <p:sp>
        <p:nvSpPr>
          <p:cNvPr id="3" name="Content Placeholder 2"/>
          <p:cNvSpPr>
            <a:spLocks noGrp="1"/>
          </p:cNvSpPr>
          <p:nvPr>
            <p:ph idx="1"/>
          </p:nvPr>
        </p:nvSpPr>
        <p:spPr>
          <a:xfrm>
            <a:off x="457200" y="1600201"/>
            <a:ext cx="8229600" cy="3200399"/>
          </a:xfrm>
        </p:spPr>
        <p:txBody>
          <a:bodyPr>
            <a:normAutofit/>
          </a:bodyPr>
          <a:lstStyle/>
          <a:p>
            <a:pPr>
              <a:buNone/>
            </a:pPr>
            <a:r>
              <a:rPr lang="en-US" dirty="0" smtClean="0"/>
              <a:t>2011 Wharton Study:</a:t>
            </a:r>
          </a:p>
          <a:p>
            <a:pPr lvl="1">
              <a:buFont typeface="Wingdings" pitchFamily="2" charset="2"/>
              <a:buChar char="§"/>
            </a:pPr>
            <a:r>
              <a:rPr lang="en-US" dirty="0" smtClean="0"/>
              <a:t>In 2006 (after 2005 Katrina disaster) 1,299,000 new flood insurance policies were issued – compared to average of 850,000</a:t>
            </a:r>
          </a:p>
          <a:p>
            <a:pPr lvl="1">
              <a:buFont typeface="Wingdings" pitchFamily="2" charset="2"/>
              <a:buChar char="§"/>
            </a:pPr>
            <a:r>
              <a:rPr lang="en-US" dirty="0" smtClean="0"/>
              <a:t>Three years later only 43% of the households still had National Flood Insurance</a:t>
            </a:r>
          </a:p>
        </p:txBody>
      </p:sp>
      <p:sp>
        <p:nvSpPr>
          <p:cNvPr id="4" name="Footer Placeholder 3"/>
          <p:cNvSpPr>
            <a:spLocks noGrp="1"/>
          </p:cNvSpPr>
          <p:nvPr>
            <p:ph type="ftr" sz="quarter" idx="11"/>
          </p:nvPr>
        </p:nvSpPr>
        <p:spPr/>
        <p:txBody>
          <a:bodyPr/>
          <a:lstStyle/>
          <a:p>
            <a:r>
              <a:rPr lang="en-US" smtClean="0"/>
              <a:t>Ulku Oktem, FOCAPO 2012</a:t>
            </a:r>
            <a:endParaRPr lang="en-US" dirty="0"/>
          </a:p>
        </p:txBody>
      </p:sp>
      <p:sp>
        <p:nvSpPr>
          <p:cNvPr id="5" name="TextBox 4"/>
          <p:cNvSpPr txBox="1"/>
          <p:nvPr/>
        </p:nvSpPr>
        <p:spPr>
          <a:xfrm>
            <a:off x="533400" y="4711005"/>
            <a:ext cx="8153400" cy="1384995"/>
          </a:xfrm>
          <a:prstGeom prst="rect">
            <a:avLst/>
          </a:prstGeom>
          <a:ln>
            <a:noFill/>
          </a:ln>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buNone/>
            </a:pPr>
            <a:r>
              <a:rPr lang="en-US" sz="2800" dirty="0" smtClean="0"/>
              <a:t>Near Misses help corporations refresh their institutional memory and provide justification for taking corrective action. </a:t>
            </a:r>
            <a:endParaRPr lang="en-US"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4648200"/>
            <a:ext cx="8458200" cy="16764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en-US" sz="2800" b="1" dirty="0" smtClean="0">
                <a:solidFill>
                  <a:srgbClr val="FFC000"/>
                </a:solidFill>
              </a:rPr>
              <a:t>Since most industrial catastrophes are the result of process safety issues, companies need to recognize the significance of differences between metrics to be used to assess personal safety and process safety. </a:t>
            </a:r>
          </a:p>
        </p:txBody>
      </p:sp>
      <p:sp>
        <p:nvSpPr>
          <p:cNvPr id="2" name="Title 1"/>
          <p:cNvSpPr>
            <a:spLocks noGrp="1"/>
          </p:cNvSpPr>
          <p:nvPr>
            <p:ph type="title"/>
          </p:nvPr>
        </p:nvSpPr>
        <p:spPr>
          <a:xfrm>
            <a:off x="457200" y="0"/>
            <a:ext cx="8229600" cy="1143000"/>
          </a:xfrm>
        </p:spPr>
        <p:txBody>
          <a:bodyPr/>
          <a:lstStyle/>
          <a:p>
            <a:r>
              <a:rPr lang="en-US" dirty="0" smtClean="0"/>
              <a:t>Conclusions</a:t>
            </a:r>
            <a:endParaRPr lang="en-US" dirty="0"/>
          </a:p>
        </p:txBody>
      </p:sp>
      <p:sp>
        <p:nvSpPr>
          <p:cNvPr id="4" name="Footer Placeholder 3"/>
          <p:cNvSpPr>
            <a:spLocks noGrp="1"/>
          </p:cNvSpPr>
          <p:nvPr>
            <p:ph type="ftr" sz="quarter" idx="11"/>
          </p:nvPr>
        </p:nvSpPr>
        <p:spPr/>
        <p:txBody>
          <a:bodyPr/>
          <a:lstStyle/>
          <a:p>
            <a:r>
              <a:rPr lang="en-US" smtClean="0"/>
              <a:t>Ulku Oktem, FOCAPO 2012</a:t>
            </a:r>
            <a:endParaRPr lang="en-US" dirty="0"/>
          </a:p>
        </p:txBody>
      </p:sp>
      <p:sp>
        <p:nvSpPr>
          <p:cNvPr id="10" name="Rectangle 9"/>
          <p:cNvSpPr/>
          <p:nvPr/>
        </p:nvSpPr>
        <p:spPr>
          <a:xfrm>
            <a:off x="304800" y="2590800"/>
            <a:ext cx="8458200" cy="1905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en-US" sz="2800" b="1" dirty="0" smtClean="0">
                <a:solidFill>
                  <a:srgbClr val="FFC000"/>
                </a:solidFill>
              </a:rPr>
              <a:t>A comprehensive Near-Miss management system - designed and implemented as an organic part of a company’s operational structure - can reduce significantly the occurrence and impact of catastrophes</a:t>
            </a:r>
            <a:r>
              <a:rPr lang="en-US" dirty="0" smtClean="0"/>
              <a:t>.</a:t>
            </a:r>
          </a:p>
        </p:txBody>
      </p:sp>
      <p:sp>
        <p:nvSpPr>
          <p:cNvPr id="11" name="Rectangle 10"/>
          <p:cNvSpPr/>
          <p:nvPr/>
        </p:nvSpPr>
        <p:spPr>
          <a:xfrm>
            <a:off x="304800" y="990600"/>
            <a:ext cx="8458200" cy="14478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800" b="1" dirty="0" smtClean="0">
                <a:solidFill>
                  <a:srgbClr val="FFC000"/>
                </a:solidFill>
              </a:rPr>
              <a:t>Industrial catastrophes are primarily, but not exclusively, driven by safety issues.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066800"/>
            <a:ext cx="7772400" cy="1470025"/>
          </a:xfrm>
        </p:spPr>
        <p:txBody>
          <a:bodyPr/>
          <a:lstStyle/>
          <a:p>
            <a:r>
              <a:rPr lang="en-US" b="1" dirty="0" smtClean="0">
                <a:solidFill>
                  <a:srgbClr val="FFC000"/>
                </a:solidFill>
              </a:rPr>
              <a:t>For further questions, please contact: </a:t>
            </a:r>
            <a:endParaRPr lang="en-US" b="1" dirty="0">
              <a:solidFill>
                <a:srgbClr val="FFC000"/>
              </a:solidFill>
            </a:endParaRPr>
          </a:p>
        </p:txBody>
      </p:sp>
      <p:sp>
        <p:nvSpPr>
          <p:cNvPr id="3" name="Subtitle 2"/>
          <p:cNvSpPr>
            <a:spLocks noGrp="1"/>
          </p:cNvSpPr>
          <p:nvPr>
            <p:ph type="subTitle" idx="1"/>
          </p:nvPr>
        </p:nvSpPr>
        <p:spPr>
          <a:xfrm>
            <a:off x="457200" y="3124200"/>
            <a:ext cx="8382000" cy="3429000"/>
          </a:xfrm>
        </p:spPr>
        <p:txBody>
          <a:bodyPr>
            <a:normAutofit/>
          </a:bodyPr>
          <a:lstStyle/>
          <a:p>
            <a:r>
              <a:rPr lang="en-US" sz="4000" dirty="0" err="1" smtClean="0"/>
              <a:t>Ulku</a:t>
            </a:r>
            <a:r>
              <a:rPr lang="en-US" sz="4000" dirty="0" smtClean="0"/>
              <a:t> </a:t>
            </a:r>
            <a:r>
              <a:rPr lang="en-US" sz="4000" dirty="0" err="1" smtClean="0"/>
              <a:t>Oktem</a:t>
            </a:r>
            <a:endParaRPr lang="en-US" sz="4000" dirty="0" smtClean="0"/>
          </a:p>
          <a:p>
            <a:endParaRPr lang="en-US" sz="1800" dirty="0" smtClean="0"/>
          </a:p>
          <a:p>
            <a:r>
              <a:rPr lang="en-US" dirty="0" smtClean="0">
                <a:solidFill>
                  <a:schemeClr val="tx1"/>
                </a:solidFill>
                <a:hlinkClick r:id="rId3"/>
              </a:rPr>
              <a:t>oktem@wharton.upenn.edu</a:t>
            </a:r>
            <a:endParaRPr lang="en-US" dirty="0" smtClean="0">
              <a:solidFill>
                <a:schemeClr val="tx1"/>
              </a:solidFill>
            </a:endParaRPr>
          </a:p>
          <a:p>
            <a:endParaRPr lang="en-US" dirty="0" smtClean="0"/>
          </a:p>
          <a:p>
            <a:endParaRPr lang="en-US" dirty="0" smtClean="0"/>
          </a:p>
          <a:p>
            <a:endParaRPr lang="en-US" dirty="0" smtClean="0"/>
          </a:p>
          <a:p>
            <a:endParaRPr lang="en-US" dirty="0"/>
          </a:p>
          <a:p>
            <a:endParaRPr lang="en-US" sz="2600" dirty="0" smtClean="0"/>
          </a:p>
          <a:p>
            <a:endParaRPr lang="en-US" sz="2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Catastrophic Events</a:t>
            </a:r>
            <a:endParaRPr lang="en-US" b="1" dirty="0"/>
          </a:p>
        </p:txBody>
      </p:sp>
      <p:sp>
        <p:nvSpPr>
          <p:cNvPr id="3" name="Content Placeholder 2"/>
          <p:cNvSpPr>
            <a:spLocks noGrp="1"/>
          </p:cNvSpPr>
          <p:nvPr>
            <p:ph idx="1"/>
          </p:nvPr>
        </p:nvSpPr>
        <p:spPr>
          <a:xfrm>
            <a:off x="457200" y="1600200"/>
            <a:ext cx="8229600" cy="4724400"/>
          </a:xfrm>
        </p:spPr>
        <p:txBody>
          <a:bodyPr>
            <a:normAutofit/>
          </a:bodyPr>
          <a:lstStyle/>
          <a:p>
            <a:r>
              <a:rPr lang="en-US" b="1" dirty="0" smtClean="0">
                <a:solidFill>
                  <a:srgbClr val="FFC000"/>
                </a:solidFill>
              </a:rPr>
              <a:t>Characteristics: </a:t>
            </a:r>
          </a:p>
          <a:p>
            <a:pPr lvl="1">
              <a:buFont typeface="Wingdings" pitchFamily="2" charset="2"/>
              <a:buChar char="§"/>
            </a:pPr>
            <a:r>
              <a:rPr lang="en-US" dirty="0" smtClean="0"/>
              <a:t>Low-probability, high-consequence events</a:t>
            </a:r>
          </a:p>
          <a:p>
            <a:pPr lvl="1">
              <a:buFont typeface="Wingdings" pitchFamily="2" charset="2"/>
              <a:buChar char="§"/>
            </a:pPr>
            <a:r>
              <a:rPr lang="en-US" dirty="0" smtClean="0"/>
              <a:t>Unplanned events resulting in significant business loss</a:t>
            </a:r>
          </a:p>
          <a:p>
            <a:endParaRPr lang="en-US" dirty="0" smtClean="0"/>
          </a:p>
          <a:p>
            <a:r>
              <a:rPr lang="en-US" b="1" dirty="0" smtClean="0">
                <a:solidFill>
                  <a:srgbClr val="FFC000"/>
                </a:solidFill>
              </a:rPr>
              <a:t>Causes: </a:t>
            </a:r>
          </a:p>
          <a:p>
            <a:pPr lvl="1">
              <a:buFont typeface="Wingdings" pitchFamily="2" charset="2"/>
              <a:buChar char="§"/>
            </a:pPr>
            <a:r>
              <a:rPr lang="en-US" dirty="0" smtClean="0"/>
              <a:t>Natural hazards</a:t>
            </a:r>
          </a:p>
          <a:p>
            <a:pPr lvl="1">
              <a:buFont typeface="Wingdings" pitchFamily="2" charset="2"/>
              <a:buChar char="§"/>
            </a:pPr>
            <a:r>
              <a:rPr lang="en-US" dirty="0" smtClean="0"/>
              <a:t>Major accidents</a:t>
            </a:r>
          </a:p>
          <a:p>
            <a:pPr lvl="1">
              <a:buNone/>
            </a:pPr>
            <a:endParaRPr lang="en-US" dirty="0" smtClean="0"/>
          </a:p>
          <a:p>
            <a:pPr lvl="1"/>
            <a:endParaRPr lang="en-US" dirty="0"/>
          </a:p>
        </p:txBody>
      </p:sp>
      <p:sp>
        <p:nvSpPr>
          <p:cNvPr id="5" name="TextBox 4"/>
          <p:cNvSpPr txBox="1"/>
          <p:nvPr/>
        </p:nvSpPr>
        <p:spPr>
          <a:xfrm>
            <a:off x="4038600" y="4750915"/>
            <a:ext cx="4572000" cy="1040285"/>
          </a:xfrm>
          <a:prstGeom prst="rect">
            <a:avLst/>
          </a:prstGeom>
          <a:noFill/>
        </p:spPr>
        <p:txBody>
          <a:bodyPr wrap="square" rtlCol="0">
            <a:spAutoFit/>
          </a:bodyPr>
          <a:lstStyle/>
          <a:p>
            <a:pPr marL="742950" lvl="1" indent="-285750">
              <a:spcBef>
                <a:spcPct val="20000"/>
              </a:spcBef>
              <a:buFont typeface="Wingdings" pitchFamily="2" charset="2"/>
              <a:buChar char="§"/>
            </a:pPr>
            <a:r>
              <a:rPr lang="en-US" sz="2800" dirty="0" smtClean="0">
                <a:solidFill>
                  <a:prstClr val="white"/>
                </a:solidFill>
              </a:rPr>
              <a:t>Supply-chain disruptions</a:t>
            </a:r>
          </a:p>
          <a:p>
            <a:pPr marL="742950" lvl="1" indent="-285750">
              <a:spcBef>
                <a:spcPct val="20000"/>
              </a:spcBef>
              <a:buFont typeface="Wingdings" pitchFamily="2" charset="2"/>
              <a:buChar char="§"/>
            </a:pPr>
            <a:r>
              <a:rPr lang="en-US" sz="2800" dirty="0" smtClean="0">
                <a:solidFill>
                  <a:prstClr val="white"/>
                </a:solidFill>
              </a:rPr>
              <a:t>Product problems</a:t>
            </a:r>
          </a:p>
        </p:txBody>
      </p:sp>
      <p:sp>
        <p:nvSpPr>
          <p:cNvPr id="6" name="Footer Placeholder 5"/>
          <p:cNvSpPr>
            <a:spLocks noGrp="1"/>
          </p:cNvSpPr>
          <p:nvPr>
            <p:ph type="ftr" sz="quarter" idx="11"/>
          </p:nvPr>
        </p:nvSpPr>
        <p:spPr/>
        <p:txBody>
          <a:bodyPr/>
          <a:lstStyle/>
          <a:p>
            <a:r>
              <a:rPr lang="en-US" smtClean="0"/>
              <a:t>Ulku Oktem, FOCAPO 2012</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Near-Miss Management</a:t>
            </a:r>
            <a:endParaRPr lang="en-US" b="1" dirty="0"/>
          </a:p>
        </p:txBody>
      </p:sp>
      <p:sp>
        <p:nvSpPr>
          <p:cNvPr id="3" name="Content Placeholder 2"/>
          <p:cNvSpPr>
            <a:spLocks noGrp="1"/>
          </p:cNvSpPr>
          <p:nvPr>
            <p:ph idx="1"/>
          </p:nvPr>
        </p:nvSpPr>
        <p:spPr>
          <a:xfrm>
            <a:off x="304800" y="1600200"/>
            <a:ext cx="8839200" cy="3124200"/>
          </a:xfrm>
        </p:spPr>
        <p:txBody>
          <a:bodyPr/>
          <a:lstStyle/>
          <a:p>
            <a:pPr algn="just">
              <a:buNone/>
            </a:pPr>
            <a:r>
              <a:rPr lang="en-US" dirty="0"/>
              <a:t>S</a:t>
            </a:r>
            <a:r>
              <a:rPr lang="en-US" dirty="0" smtClean="0"/>
              <a:t>ite vulnerability assessment should focus on: </a:t>
            </a:r>
          </a:p>
          <a:p>
            <a:pPr algn="just">
              <a:buNone/>
            </a:pPr>
            <a:r>
              <a:rPr lang="en-US" dirty="0"/>
              <a:t>	</a:t>
            </a:r>
            <a:r>
              <a:rPr lang="en-US" dirty="0" smtClean="0"/>
              <a:t>a) effective definition </a:t>
            </a:r>
          </a:p>
          <a:p>
            <a:pPr algn="just">
              <a:buNone/>
            </a:pPr>
            <a:r>
              <a:rPr lang="en-US" dirty="0"/>
              <a:t>	</a:t>
            </a:r>
            <a:r>
              <a:rPr lang="en-US" dirty="0" smtClean="0"/>
              <a:t>b) measurement</a:t>
            </a:r>
          </a:p>
          <a:p>
            <a:pPr>
              <a:buNone/>
            </a:pPr>
            <a:r>
              <a:rPr lang="en-US" dirty="0"/>
              <a:t>	</a:t>
            </a:r>
            <a:r>
              <a:rPr lang="en-US" dirty="0" smtClean="0"/>
              <a:t>c) auditing of performance - against Leading Indicators of Vulnerability and Resilience </a:t>
            </a:r>
            <a:endParaRPr lang="en-US" dirty="0"/>
          </a:p>
          <a:p>
            <a:pPr algn="just">
              <a:buNone/>
            </a:pPr>
            <a:endParaRPr lang="en-US" sz="2800" b="1" dirty="0" smtClean="0"/>
          </a:p>
        </p:txBody>
      </p:sp>
      <p:sp>
        <p:nvSpPr>
          <p:cNvPr id="4" name="TextBox 3"/>
          <p:cNvSpPr txBox="1"/>
          <p:nvPr/>
        </p:nvSpPr>
        <p:spPr>
          <a:xfrm>
            <a:off x="723900" y="4800600"/>
            <a:ext cx="7696200" cy="1384995"/>
          </a:xfrm>
          <a:prstGeom prst="rect">
            <a:avLst/>
          </a:prstGeom>
          <a:solidFill>
            <a:schemeClr val="accent1">
              <a:tint val="66000"/>
              <a:satMod val="160000"/>
            </a:schemeClr>
          </a:solidFill>
          <a:ln>
            <a:solidFill>
              <a:schemeClr val="accent1">
                <a:lumMod val="60000"/>
                <a:lumOff val="40000"/>
              </a:schemeClr>
            </a:solidFill>
          </a:ln>
        </p:spPr>
        <p:txBody>
          <a:bodyPr wrap="square" rtlCol="0">
            <a:spAutoFit/>
          </a:bodyPr>
          <a:lstStyle/>
          <a:p>
            <a:pPr algn="ctr">
              <a:buNone/>
            </a:pPr>
            <a:r>
              <a:rPr lang="en-US" sz="2800" i="1" dirty="0" smtClean="0"/>
              <a:t>ORGANIC INTEGRATION INTO OPERATIONS AND EMPLOYEE/MANAGEMENT RESPONSIBILITIES IS ESSENTIAL</a:t>
            </a:r>
          </a:p>
        </p:txBody>
      </p:sp>
      <p:sp>
        <p:nvSpPr>
          <p:cNvPr id="5" name="Footer Placeholder 4"/>
          <p:cNvSpPr>
            <a:spLocks noGrp="1"/>
          </p:cNvSpPr>
          <p:nvPr>
            <p:ph type="ftr" sz="quarter" idx="11"/>
          </p:nvPr>
        </p:nvSpPr>
        <p:spPr/>
        <p:txBody>
          <a:bodyPr/>
          <a:lstStyle/>
          <a:p>
            <a:r>
              <a:rPr lang="en-US" smtClean="0"/>
              <a:t>Ulku Oktem, FOCAPO 2012</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990600"/>
          </a:xfrm>
        </p:spPr>
        <p:txBody>
          <a:bodyPr/>
          <a:lstStyle/>
          <a:p>
            <a:r>
              <a:rPr lang="en-US" b="1" dirty="0" smtClean="0"/>
              <a:t>Defining a “Near Miss”</a:t>
            </a:r>
            <a:endParaRPr lang="en-US" b="1" dirty="0"/>
          </a:p>
        </p:txBody>
      </p:sp>
      <p:sp>
        <p:nvSpPr>
          <p:cNvPr id="7" name="TextBox 6"/>
          <p:cNvSpPr txBox="1"/>
          <p:nvPr/>
        </p:nvSpPr>
        <p:spPr>
          <a:xfrm>
            <a:off x="533400" y="2895600"/>
            <a:ext cx="8077200" cy="1938992"/>
          </a:xfrm>
          <a:prstGeom prst="rect">
            <a:avLst/>
          </a:prstGeom>
          <a:solidFill>
            <a:schemeClr val="accent1"/>
          </a:solidFill>
        </p:spPr>
        <p:txBody>
          <a:bodyPr wrap="square" rtlCol="0">
            <a:spAutoFit/>
          </a:bodyPr>
          <a:lstStyle/>
          <a:p>
            <a:r>
              <a:rPr lang="en-US" sz="2400" b="1" dirty="0" smtClean="0">
                <a:solidFill>
                  <a:srgbClr val="FFC000"/>
                </a:solidFill>
              </a:rPr>
              <a:t>Adoption to Financial Institutions:</a:t>
            </a:r>
          </a:p>
          <a:p>
            <a:pPr>
              <a:buNone/>
            </a:pPr>
            <a:r>
              <a:rPr lang="en-US" sz="2400" dirty="0" smtClean="0"/>
              <a:t>	</a:t>
            </a:r>
            <a:r>
              <a:rPr lang="en-US" sz="2400" b="1" dirty="0" smtClean="0"/>
              <a:t>“</a:t>
            </a:r>
            <a:r>
              <a:rPr lang="en-US" sz="2400" b="1" i="1" dirty="0" smtClean="0"/>
              <a:t>Near-Miss is an event, a sequence of events, or an observation of unusual occurrences that posses the potential for improving a system’s operability by reducing the risk of upsets, some of which could eventually cause serious damage</a:t>
            </a:r>
            <a:r>
              <a:rPr lang="en-US" sz="2400" b="1" dirty="0" smtClean="0"/>
              <a:t>”</a:t>
            </a:r>
          </a:p>
        </p:txBody>
      </p:sp>
      <p:sp>
        <p:nvSpPr>
          <p:cNvPr id="8" name="TextBox 7"/>
          <p:cNvSpPr txBox="1"/>
          <p:nvPr/>
        </p:nvSpPr>
        <p:spPr>
          <a:xfrm>
            <a:off x="457200" y="5181600"/>
            <a:ext cx="8229600" cy="1200329"/>
          </a:xfrm>
          <a:prstGeom prst="rect">
            <a:avLst/>
          </a:prstGeom>
          <a:solidFill>
            <a:schemeClr val="bg2">
              <a:lumMod val="40000"/>
              <a:lumOff val="60000"/>
            </a:schemeClr>
          </a:solidFill>
        </p:spPr>
        <p:txBody>
          <a:bodyPr wrap="square" rtlCol="0">
            <a:spAutoFit/>
          </a:bodyPr>
          <a:lstStyle/>
          <a:p>
            <a:r>
              <a:rPr lang="en-US" sz="2400" b="1" dirty="0" smtClean="0">
                <a:solidFill>
                  <a:srgbClr val="FFC000"/>
                </a:solidFill>
              </a:rPr>
              <a:t>DOE definition:</a:t>
            </a:r>
          </a:p>
          <a:p>
            <a:pPr>
              <a:buNone/>
            </a:pPr>
            <a:r>
              <a:rPr lang="en-US" sz="2400" dirty="0" smtClean="0"/>
              <a:t>	</a:t>
            </a:r>
            <a:r>
              <a:rPr lang="en-US" sz="2400" b="1" dirty="0" smtClean="0"/>
              <a:t>“</a:t>
            </a:r>
            <a:r>
              <a:rPr lang="en-US" sz="2400" b="1" i="1" dirty="0" smtClean="0"/>
              <a:t>No barrier or only one barrier prevented an event from having a reportable consequence.</a:t>
            </a:r>
            <a:r>
              <a:rPr lang="en-US" sz="2400" b="1" dirty="0" smtClean="0"/>
              <a:t>”</a:t>
            </a:r>
          </a:p>
        </p:txBody>
      </p:sp>
      <p:sp>
        <p:nvSpPr>
          <p:cNvPr id="10" name="TextBox 9"/>
          <p:cNvSpPr txBox="1"/>
          <p:nvPr/>
        </p:nvSpPr>
        <p:spPr>
          <a:xfrm>
            <a:off x="533400" y="1066800"/>
            <a:ext cx="8077200" cy="1569660"/>
          </a:xfrm>
          <a:prstGeom prst="rect">
            <a:avLst/>
          </a:prstGeom>
          <a:solidFill>
            <a:schemeClr val="bg2">
              <a:lumMod val="40000"/>
              <a:lumOff val="60000"/>
            </a:schemeClr>
          </a:solidFill>
        </p:spPr>
        <p:txBody>
          <a:bodyPr wrap="square" rtlCol="0">
            <a:spAutoFit/>
          </a:bodyPr>
          <a:lstStyle/>
          <a:p>
            <a:r>
              <a:rPr lang="en-US" sz="2400" b="1" dirty="0" smtClean="0">
                <a:solidFill>
                  <a:srgbClr val="FFC000"/>
                </a:solidFill>
              </a:rPr>
              <a:t>Original Wharton Study</a:t>
            </a:r>
          </a:p>
          <a:p>
            <a:pPr>
              <a:buNone/>
            </a:pPr>
            <a:r>
              <a:rPr lang="en-US" sz="2400" i="1" dirty="0" smtClean="0"/>
              <a:t>	</a:t>
            </a:r>
            <a:r>
              <a:rPr lang="en-US" sz="2400" b="1" i="1" dirty="0" smtClean="0"/>
              <a:t>“An opportunity to improve environmental, health and safety practice based on a condition, or an incident with potential for more serious consequences”</a:t>
            </a:r>
            <a:endParaRPr lang="en-US" sz="2400" b="1" dirty="0" smtClean="0"/>
          </a:p>
        </p:txBody>
      </p:sp>
      <p:sp>
        <p:nvSpPr>
          <p:cNvPr id="11" name="Footer Placeholder 10"/>
          <p:cNvSpPr>
            <a:spLocks noGrp="1"/>
          </p:cNvSpPr>
          <p:nvPr>
            <p:ph type="ftr" sz="quarter" idx="11"/>
          </p:nvPr>
        </p:nvSpPr>
        <p:spPr/>
        <p:txBody>
          <a:bodyPr/>
          <a:lstStyle/>
          <a:p>
            <a:r>
              <a:rPr lang="en-US" smtClean="0"/>
              <a:t>Ulku Oktem, FOCAPO 2012</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1025" name="Object 1"/>
          <p:cNvGraphicFramePr>
            <a:graphicFrameLocks noChangeAspect="1"/>
          </p:cNvGraphicFramePr>
          <p:nvPr/>
        </p:nvGraphicFramePr>
        <p:xfrm>
          <a:off x="457200" y="762000"/>
          <a:ext cx="8016817" cy="5462157"/>
        </p:xfrm>
        <a:graphic>
          <a:graphicData uri="http://schemas.openxmlformats.org/presentationml/2006/ole">
            <p:oleObj spid="_x0000_s1026" name="Slide" r:id="rId4" imgW="4492902" imgH="3368051" progId="PowerPoint.Slide.12">
              <p:embed/>
            </p:oleObj>
          </a:graphicData>
        </a:graphic>
      </p:graphicFrame>
      <p:sp>
        <p:nvSpPr>
          <p:cNvPr id="4" name="TextBox 3"/>
          <p:cNvSpPr txBox="1"/>
          <p:nvPr/>
        </p:nvSpPr>
        <p:spPr>
          <a:xfrm>
            <a:off x="1295400" y="0"/>
            <a:ext cx="6705600" cy="769441"/>
          </a:xfrm>
          <a:prstGeom prst="rect">
            <a:avLst/>
          </a:prstGeom>
          <a:noFill/>
        </p:spPr>
        <p:txBody>
          <a:bodyPr wrap="square" rtlCol="0">
            <a:spAutoFit/>
          </a:bodyPr>
          <a:lstStyle/>
          <a:p>
            <a:pPr algn="ctr"/>
            <a:r>
              <a:rPr lang="en-US" sz="4400" b="1" dirty="0" smtClean="0"/>
              <a:t>Near-Miss Risk Pyramid </a:t>
            </a:r>
            <a:endParaRPr lang="en-US" sz="4400" b="1" dirty="0"/>
          </a:p>
        </p:txBody>
      </p:sp>
      <p:sp>
        <p:nvSpPr>
          <p:cNvPr id="5" name="Footer Placeholder 4"/>
          <p:cNvSpPr>
            <a:spLocks noGrp="1"/>
          </p:cNvSpPr>
          <p:nvPr>
            <p:ph type="ftr" sz="quarter" idx="11"/>
          </p:nvPr>
        </p:nvSpPr>
        <p:spPr>
          <a:xfrm>
            <a:off x="3124200" y="6416675"/>
            <a:ext cx="2895600" cy="365125"/>
          </a:xfrm>
        </p:spPr>
        <p:txBody>
          <a:bodyPr/>
          <a:lstStyle/>
          <a:p>
            <a:r>
              <a:rPr lang="en-US" smtClean="0"/>
              <a:t>Ulku Oktem, FOCAPO 2012</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0" y="1447800"/>
            <a:ext cx="7696200" cy="4572000"/>
          </a:xfrm>
          <a:prstGeom prst="rect">
            <a:avLst/>
          </a:prstGeom>
          <a:solidFill>
            <a:schemeClr val="accent1">
              <a:lumMod val="75000"/>
            </a:schemeClr>
          </a:solidFill>
          <a:effectLst>
            <a:innerShdw blurRad="114300">
              <a:prstClr val="black"/>
            </a:inn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b="1" dirty="0" smtClean="0"/>
              <a:t>Examples of Near Misses</a:t>
            </a:r>
            <a:endParaRPr lang="en-US" b="1" dirty="0"/>
          </a:p>
        </p:txBody>
      </p:sp>
      <p:sp>
        <p:nvSpPr>
          <p:cNvPr id="3" name="Content Placeholder 2"/>
          <p:cNvSpPr>
            <a:spLocks noGrp="1"/>
          </p:cNvSpPr>
          <p:nvPr>
            <p:ph idx="1"/>
          </p:nvPr>
        </p:nvSpPr>
        <p:spPr>
          <a:xfrm>
            <a:off x="990600" y="1524000"/>
            <a:ext cx="6934200" cy="4525963"/>
          </a:xfrm>
        </p:spPr>
        <p:txBody>
          <a:bodyPr/>
          <a:lstStyle/>
          <a:p>
            <a:pPr algn="ctr"/>
            <a:r>
              <a:rPr lang="en-US" dirty="0" smtClean="0"/>
              <a:t>Bhopal, 1984</a:t>
            </a:r>
          </a:p>
          <a:p>
            <a:pPr algn="ctr"/>
            <a:r>
              <a:rPr lang="en-US" dirty="0" smtClean="0"/>
              <a:t>Concept Sciences, 1999</a:t>
            </a:r>
          </a:p>
          <a:p>
            <a:pPr algn="ctr"/>
            <a:r>
              <a:rPr lang="en-US" dirty="0" smtClean="0"/>
              <a:t>Barings Bank, 1995</a:t>
            </a:r>
          </a:p>
          <a:p>
            <a:pPr algn="ctr"/>
            <a:r>
              <a:rPr lang="en-US" dirty="0" smtClean="0"/>
              <a:t>Fannie Mae, 2008</a:t>
            </a:r>
          </a:p>
          <a:p>
            <a:pPr algn="ctr"/>
            <a:r>
              <a:rPr lang="en-US" dirty="0" smtClean="0"/>
              <a:t>Paddington train crash, 1999</a:t>
            </a:r>
          </a:p>
          <a:p>
            <a:pPr algn="ctr"/>
            <a:r>
              <a:rPr lang="en-US" dirty="0" smtClean="0"/>
              <a:t>Sony battery case, 2006</a:t>
            </a:r>
          </a:p>
          <a:p>
            <a:pPr algn="ctr"/>
            <a:r>
              <a:rPr lang="en-US" dirty="0" smtClean="0"/>
              <a:t>Biodiesel near-miss, 2007-2008</a:t>
            </a:r>
            <a:endParaRPr lang="en-US" dirty="0"/>
          </a:p>
        </p:txBody>
      </p:sp>
      <p:sp>
        <p:nvSpPr>
          <p:cNvPr id="4" name="Footer Placeholder 3"/>
          <p:cNvSpPr>
            <a:spLocks noGrp="1"/>
          </p:cNvSpPr>
          <p:nvPr>
            <p:ph type="ftr" sz="quarter" idx="11"/>
          </p:nvPr>
        </p:nvSpPr>
        <p:spPr/>
        <p:txBody>
          <a:bodyPr/>
          <a:lstStyle/>
          <a:p>
            <a:r>
              <a:rPr lang="en-US" smtClean="0"/>
              <a:t>Ulku Oktem, FOCAPO 2012</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Chemical Industry Review</a:t>
            </a:r>
            <a:endParaRPr lang="en-US" b="1" dirty="0"/>
          </a:p>
        </p:txBody>
      </p:sp>
      <p:sp>
        <p:nvSpPr>
          <p:cNvPr id="3" name="Content Placeholder 2"/>
          <p:cNvSpPr>
            <a:spLocks noGrp="1"/>
          </p:cNvSpPr>
          <p:nvPr>
            <p:ph idx="1"/>
          </p:nvPr>
        </p:nvSpPr>
        <p:spPr>
          <a:xfrm>
            <a:off x="457200" y="1295400"/>
            <a:ext cx="8229600" cy="5257800"/>
          </a:xfrm>
        </p:spPr>
        <p:txBody>
          <a:bodyPr>
            <a:normAutofit/>
          </a:bodyPr>
          <a:lstStyle/>
          <a:p>
            <a:r>
              <a:rPr lang="en-US" b="1" dirty="0" smtClean="0">
                <a:solidFill>
                  <a:srgbClr val="FFC000"/>
                </a:solidFill>
              </a:rPr>
              <a:t>Personal Near Misses</a:t>
            </a:r>
          </a:p>
          <a:p>
            <a:pPr lvl="1">
              <a:buFont typeface="Wingdings" pitchFamily="2" charset="2"/>
              <a:buChar char="§"/>
            </a:pPr>
            <a:r>
              <a:rPr lang="en-US" sz="2400" dirty="0"/>
              <a:t>O</a:t>
            </a:r>
            <a:r>
              <a:rPr lang="en-US" sz="2400" dirty="0" smtClean="0"/>
              <a:t>bserved and recorded</a:t>
            </a:r>
          </a:p>
          <a:p>
            <a:endParaRPr lang="en-US" sz="1300" dirty="0" smtClean="0"/>
          </a:p>
          <a:p>
            <a:r>
              <a:rPr lang="en-US" b="1" dirty="0" smtClean="0">
                <a:solidFill>
                  <a:srgbClr val="FFC000"/>
                </a:solidFill>
              </a:rPr>
              <a:t>Process Near Misses</a:t>
            </a:r>
          </a:p>
          <a:p>
            <a:pPr lvl="1">
              <a:buFont typeface="Wingdings" pitchFamily="2" charset="2"/>
              <a:buChar char="§"/>
            </a:pPr>
            <a:r>
              <a:rPr lang="en-US" sz="2400" dirty="0" smtClean="0"/>
              <a:t>Not clearly defined, not systematically recorded</a:t>
            </a:r>
          </a:p>
          <a:p>
            <a:pPr>
              <a:buFont typeface="Wingdings" pitchFamily="2" charset="2"/>
              <a:buChar char="§"/>
            </a:pPr>
            <a:endParaRPr lang="en-US" sz="1200" dirty="0" smtClean="0"/>
          </a:p>
          <a:p>
            <a:pPr>
              <a:buFont typeface="Wingdings" pitchFamily="2" charset="2"/>
              <a:buChar char="§"/>
            </a:pPr>
            <a:r>
              <a:rPr lang="en-US" b="1" dirty="0" smtClean="0">
                <a:solidFill>
                  <a:srgbClr val="FFC000"/>
                </a:solidFill>
              </a:rPr>
              <a:t>Operational Near Misses</a:t>
            </a:r>
          </a:p>
          <a:p>
            <a:pPr lvl="1">
              <a:buFont typeface="Wingdings" pitchFamily="2" charset="2"/>
              <a:buChar char="§"/>
            </a:pPr>
            <a:r>
              <a:rPr lang="en-US" sz="2400" dirty="0" smtClean="0"/>
              <a:t>Not recognized</a:t>
            </a:r>
          </a:p>
          <a:p>
            <a:pPr>
              <a:buNone/>
            </a:pPr>
            <a:endParaRPr lang="en-US" dirty="0" smtClean="0"/>
          </a:p>
        </p:txBody>
      </p:sp>
      <p:sp>
        <p:nvSpPr>
          <p:cNvPr id="4" name="Footer Placeholder 3"/>
          <p:cNvSpPr>
            <a:spLocks noGrp="1"/>
          </p:cNvSpPr>
          <p:nvPr>
            <p:ph type="ftr" sz="quarter" idx="11"/>
          </p:nvPr>
        </p:nvSpPr>
        <p:spPr/>
        <p:txBody>
          <a:bodyPr/>
          <a:lstStyle/>
          <a:p>
            <a:r>
              <a:rPr lang="en-US" smtClean="0"/>
              <a:t>Ulku Oktem, FOCAPO 2012</a:t>
            </a:r>
            <a:endParaRPr lang="en-US" dirty="0"/>
          </a:p>
        </p:txBody>
      </p:sp>
      <p:sp>
        <p:nvSpPr>
          <p:cNvPr id="6" name="TextBox 5"/>
          <p:cNvSpPr txBox="1"/>
          <p:nvPr/>
        </p:nvSpPr>
        <p:spPr>
          <a:xfrm>
            <a:off x="457200" y="5105400"/>
            <a:ext cx="8229600" cy="954107"/>
          </a:xfrm>
          <a:prstGeom prst="rect">
            <a:avLst/>
          </a:prstGeom>
          <a:noFill/>
          <a:ln w="19050">
            <a:solidFill>
              <a:schemeClr val="accent1">
                <a:lumMod val="75000"/>
              </a:schemeClr>
            </a:solidFill>
          </a:ln>
        </p:spPr>
        <p:txBody>
          <a:bodyPr wrap="square" rtlCol="0">
            <a:spAutoFit/>
          </a:bodyPr>
          <a:lstStyle/>
          <a:p>
            <a:pPr algn="ctr">
              <a:buNone/>
            </a:pPr>
            <a:r>
              <a:rPr lang="en-US" sz="2800" i="1" dirty="0" smtClean="0"/>
              <a:t>Known Catastrophic Events (major accidents) are generally the extension of </a:t>
            </a:r>
            <a:r>
              <a:rPr lang="en-US" sz="2800" i="1" dirty="0" smtClean="0">
                <a:solidFill>
                  <a:srgbClr val="FFC000"/>
                </a:solidFill>
              </a:rPr>
              <a:t>process</a:t>
            </a:r>
            <a:r>
              <a:rPr lang="en-US" sz="2800" i="1" dirty="0" smtClean="0"/>
              <a:t> near-misses</a:t>
            </a:r>
            <a:endParaRPr lang="en-US" sz="2800"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Content</a:t>
            </a:r>
            <a:endParaRPr lang="en-US" b="1" dirty="0"/>
          </a:p>
        </p:txBody>
      </p:sp>
      <p:sp>
        <p:nvSpPr>
          <p:cNvPr id="3" name="Content Placeholder 2"/>
          <p:cNvSpPr>
            <a:spLocks noGrp="1"/>
          </p:cNvSpPr>
          <p:nvPr>
            <p:ph idx="1"/>
          </p:nvPr>
        </p:nvSpPr>
        <p:spPr>
          <a:xfrm>
            <a:off x="228600" y="1600200"/>
            <a:ext cx="8686800" cy="4525963"/>
          </a:xfrm>
        </p:spPr>
        <p:txBody>
          <a:bodyPr/>
          <a:lstStyle/>
          <a:p>
            <a:endParaRPr lang="en-US" dirty="0" smtClean="0"/>
          </a:p>
          <a:p>
            <a:r>
              <a:rPr lang="en-US" dirty="0" smtClean="0"/>
              <a:t>Catastrophic Events and Near Misses</a:t>
            </a:r>
          </a:p>
          <a:p>
            <a:r>
              <a:rPr lang="en-US" b="1" dirty="0" smtClean="0">
                <a:solidFill>
                  <a:srgbClr val="FFC000"/>
                </a:solidFill>
              </a:rPr>
              <a:t>Characteristics of Near Misses and Near-Miss Management </a:t>
            </a:r>
          </a:p>
          <a:p>
            <a:pPr lvl="1">
              <a:buFont typeface="Wingdings" pitchFamily="2" charset="2"/>
              <a:buChar char="§"/>
            </a:pPr>
            <a:r>
              <a:rPr lang="en-US" b="1" dirty="0" smtClean="0">
                <a:solidFill>
                  <a:srgbClr val="FFC000"/>
                </a:solidFill>
              </a:rPr>
              <a:t>A powerful tool for risk management</a:t>
            </a:r>
          </a:p>
          <a:p>
            <a:r>
              <a:rPr lang="en-US" dirty="0" smtClean="0"/>
              <a:t> Current research and conclusions</a:t>
            </a:r>
            <a:endParaRPr lang="en-US" dirty="0"/>
          </a:p>
        </p:txBody>
      </p:sp>
      <p:sp>
        <p:nvSpPr>
          <p:cNvPr id="4" name="Footer Placeholder 3"/>
          <p:cNvSpPr>
            <a:spLocks noGrp="1"/>
          </p:cNvSpPr>
          <p:nvPr>
            <p:ph type="ftr" sz="quarter" idx="11"/>
          </p:nvPr>
        </p:nvSpPr>
        <p:spPr/>
        <p:txBody>
          <a:bodyPr/>
          <a:lstStyle/>
          <a:p>
            <a:r>
              <a:rPr lang="en-US" smtClean="0"/>
              <a:t>Ulku Oktem, FOCAPO 2012</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1083</TotalTime>
  <Words>753</Words>
  <Application>Microsoft Office PowerPoint</Application>
  <PresentationFormat>On-screen Show (4:3)</PresentationFormat>
  <Paragraphs>185</Paragraphs>
  <Slides>22</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Office Theme</vt:lpstr>
      <vt:lpstr>Slide</vt:lpstr>
      <vt:lpstr>ASSESSMENT OF CATASTROPHE RISK IN INDUSTRY</vt:lpstr>
      <vt:lpstr>Content</vt:lpstr>
      <vt:lpstr>Catastrophic Events</vt:lpstr>
      <vt:lpstr>Near-Miss Management</vt:lpstr>
      <vt:lpstr>Defining a “Near Miss”</vt:lpstr>
      <vt:lpstr>Slide 6</vt:lpstr>
      <vt:lpstr>Examples of Near Misses</vt:lpstr>
      <vt:lpstr>Chemical Industry Review</vt:lpstr>
      <vt:lpstr>Content</vt:lpstr>
      <vt:lpstr>Characteristics of Near Misses</vt:lpstr>
      <vt:lpstr>Near-Miss Management for Prevention of Catastrophe</vt:lpstr>
      <vt:lpstr>Methodology </vt:lpstr>
      <vt:lpstr>Organic Integration</vt:lpstr>
      <vt:lpstr>Categorization  </vt:lpstr>
      <vt:lpstr>Tracking and Monitoring </vt:lpstr>
      <vt:lpstr>Tracking Example</vt:lpstr>
      <vt:lpstr>Near-Miss Management Process</vt:lpstr>
      <vt:lpstr>Content</vt:lpstr>
      <vt:lpstr>Current Research </vt:lpstr>
      <vt:lpstr>Do We Learn from  Past Catastrophic Events? </vt:lpstr>
      <vt:lpstr>Conclusions</vt:lpstr>
      <vt:lpstr>For further questions, please contact: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CATASTROPHE RISK IN INDUSTRY</dc:title>
  <dc:creator>Ulku</dc:creator>
  <cp:lastModifiedBy>Ulku</cp:lastModifiedBy>
  <cp:revision>137</cp:revision>
  <dcterms:created xsi:type="dcterms:W3CDTF">2012-01-07T20:43:50Z</dcterms:created>
  <dcterms:modified xsi:type="dcterms:W3CDTF">2012-01-12T04:31:28Z</dcterms:modified>
</cp:coreProperties>
</file>